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105"/>
  </p:notesMasterIdLst>
  <p:sldIdLst>
    <p:sldId id="291" r:id="rId2"/>
    <p:sldId id="261" r:id="rId3"/>
    <p:sldId id="300" r:id="rId4"/>
    <p:sldId id="262" r:id="rId5"/>
    <p:sldId id="288" r:id="rId6"/>
    <p:sldId id="290" r:id="rId7"/>
    <p:sldId id="342" r:id="rId8"/>
    <p:sldId id="301" r:id="rId9"/>
    <p:sldId id="302" r:id="rId10"/>
    <p:sldId id="303" r:id="rId11"/>
    <p:sldId id="304" r:id="rId12"/>
    <p:sldId id="305" r:id="rId13"/>
    <p:sldId id="306" r:id="rId14"/>
    <p:sldId id="307" r:id="rId15"/>
    <p:sldId id="308" r:id="rId16"/>
    <p:sldId id="309" r:id="rId17"/>
    <p:sldId id="310" r:id="rId18"/>
    <p:sldId id="311" r:id="rId19"/>
    <p:sldId id="312" r:id="rId20"/>
    <p:sldId id="313" r:id="rId21"/>
    <p:sldId id="314" r:id="rId22"/>
    <p:sldId id="315" r:id="rId23"/>
    <p:sldId id="316" r:id="rId24"/>
    <p:sldId id="317" r:id="rId25"/>
    <p:sldId id="318" r:id="rId26"/>
    <p:sldId id="322" r:id="rId27"/>
    <p:sldId id="323" r:id="rId28"/>
    <p:sldId id="413" r:id="rId29"/>
    <p:sldId id="416" r:id="rId30"/>
    <p:sldId id="417" r:id="rId31"/>
    <p:sldId id="331" r:id="rId32"/>
    <p:sldId id="376" r:id="rId33"/>
    <p:sldId id="356" r:id="rId34"/>
    <p:sldId id="357" r:id="rId35"/>
    <p:sldId id="418" r:id="rId36"/>
    <p:sldId id="419" r:id="rId37"/>
    <p:sldId id="353" r:id="rId38"/>
    <p:sldId id="364" r:id="rId39"/>
    <p:sldId id="420" r:id="rId40"/>
    <p:sldId id="264" r:id="rId41"/>
    <p:sldId id="265" r:id="rId42"/>
    <p:sldId id="366" r:id="rId43"/>
    <p:sldId id="434" r:id="rId44"/>
    <p:sldId id="435" r:id="rId45"/>
    <p:sldId id="436" r:id="rId46"/>
    <p:sldId id="437" r:id="rId47"/>
    <p:sldId id="438" r:id="rId48"/>
    <p:sldId id="372" r:id="rId49"/>
    <p:sldId id="365" r:id="rId50"/>
    <p:sldId id="409" r:id="rId51"/>
    <p:sldId id="421" r:id="rId52"/>
    <p:sldId id="267" r:id="rId53"/>
    <p:sldId id="373" r:id="rId54"/>
    <p:sldId id="269" r:id="rId55"/>
    <p:sldId id="344" r:id="rId56"/>
    <p:sldId id="346" r:id="rId57"/>
    <p:sldId id="347" r:id="rId58"/>
    <p:sldId id="362" r:id="rId59"/>
    <p:sldId id="422" r:id="rId60"/>
    <p:sldId id="271" r:id="rId61"/>
    <p:sldId id="272" r:id="rId62"/>
    <p:sldId id="423" r:id="rId63"/>
    <p:sldId id="273" r:id="rId64"/>
    <p:sldId id="274" r:id="rId65"/>
    <p:sldId id="275" r:id="rId66"/>
    <p:sldId id="276" r:id="rId67"/>
    <p:sldId id="424" r:id="rId68"/>
    <p:sldId id="277" r:id="rId69"/>
    <p:sldId id="278" r:id="rId70"/>
    <p:sldId id="439" r:id="rId71"/>
    <p:sldId id="440" r:id="rId72"/>
    <p:sldId id="441" r:id="rId73"/>
    <p:sldId id="279" r:id="rId74"/>
    <p:sldId id="280" r:id="rId75"/>
    <p:sldId id="286" r:id="rId76"/>
    <p:sldId id="281" r:id="rId77"/>
    <p:sldId id="426" r:id="rId78"/>
    <p:sldId id="428" r:id="rId79"/>
    <p:sldId id="427" r:id="rId80"/>
    <p:sldId id="425" r:id="rId81"/>
    <p:sldId id="282" r:id="rId82"/>
    <p:sldId id="283" r:id="rId83"/>
    <p:sldId id="287" r:id="rId84"/>
    <p:sldId id="429" r:id="rId85"/>
    <p:sldId id="284" r:id="rId86"/>
    <p:sldId id="292" r:id="rId87"/>
    <p:sldId id="293" r:id="rId88"/>
    <p:sldId id="294" r:id="rId89"/>
    <p:sldId id="295" r:id="rId90"/>
    <p:sldId id="296" r:id="rId91"/>
    <p:sldId id="297" r:id="rId92"/>
    <p:sldId id="298" r:id="rId93"/>
    <p:sldId id="299" r:id="rId94"/>
    <p:sldId id="352" r:id="rId95"/>
    <p:sldId id="351" r:id="rId96"/>
    <p:sldId id="430" r:id="rId97"/>
    <p:sldId id="410" r:id="rId98"/>
    <p:sldId id="411" r:id="rId99"/>
    <p:sldId id="412" r:id="rId100"/>
    <p:sldId id="268" r:id="rId101"/>
    <p:sldId id="431" r:id="rId102"/>
    <p:sldId id="432" r:id="rId103"/>
    <p:sldId id="433" r:id="rId10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1E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91" autoAdjust="0"/>
    <p:restoredTop sz="94414" autoAdjust="0"/>
  </p:normalViewPr>
  <p:slideViewPr>
    <p:cSldViewPr snapToGrid="0">
      <p:cViewPr>
        <p:scale>
          <a:sx n="91" d="100"/>
          <a:sy n="91" d="100"/>
        </p:scale>
        <p:origin x="132" y="-60"/>
      </p:cViewPr>
      <p:guideLst/>
    </p:cSldViewPr>
  </p:slideViewPr>
  <p:outlineViewPr>
    <p:cViewPr>
      <p:scale>
        <a:sx n="33" d="100"/>
        <a:sy n="33" d="100"/>
      </p:scale>
      <p:origin x="0" y="-2507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D8D1C-1DA0-43F5-8FFD-946EDD22B9A2}" type="datetimeFigureOut">
              <a:rPr lang="zh-CN" altLang="en-US" smtClean="0"/>
              <a:t>2023/3/8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ACEDB-ED97-4A20-94AD-729959513501}" type="slidenum">
              <a:rPr lang="zh-CN" altLang="en-US" smtClean="0"/>
              <a:t>‹#›</a:t>
            </a:fld>
            <a:endParaRPr lang="zh-CN" altLang="en-US"/>
          </a:p>
        </p:txBody>
      </p:sp>
    </p:spTree>
    <p:extLst>
      <p:ext uri="{BB962C8B-B14F-4D97-AF65-F5344CB8AC3E}">
        <p14:creationId xmlns:p14="http://schemas.microsoft.com/office/powerpoint/2010/main" val="216134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FACEDB-ED97-4A20-94AD-729959513501}" type="slidenum">
              <a:rPr lang="zh-CN" altLang="en-US" smtClean="0"/>
              <a:t>40</a:t>
            </a:fld>
            <a:endParaRPr lang="zh-CN" altLang="en-US"/>
          </a:p>
        </p:txBody>
      </p:sp>
    </p:spTree>
    <p:extLst>
      <p:ext uri="{BB962C8B-B14F-4D97-AF65-F5344CB8AC3E}">
        <p14:creationId xmlns:p14="http://schemas.microsoft.com/office/powerpoint/2010/main" val="1923396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FACEDB-ED97-4A20-94AD-729959513501}" type="slidenum">
              <a:rPr lang="zh-CN" altLang="en-US" smtClean="0"/>
              <a:t>46</a:t>
            </a:fld>
            <a:endParaRPr lang="zh-CN" altLang="en-US"/>
          </a:p>
        </p:txBody>
      </p:sp>
    </p:spTree>
    <p:extLst>
      <p:ext uri="{BB962C8B-B14F-4D97-AF65-F5344CB8AC3E}">
        <p14:creationId xmlns:p14="http://schemas.microsoft.com/office/powerpoint/2010/main" val="1774480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B9A565-BA4E-4B4D-83FE-92F58C5783F8}" type="slidenum">
              <a:rPr lang="zh-CN" altLang="en-US" smtClean="0"/>
              <a:t>66</a:t>
            </a:fld>
            <a:endParaRPr lang="zh-CN" altLang="en-US"/>
          </a:p>
        </p:txBody>
      </p:sp>
    </p:spTree>
    <p:extLst>
      <p:ext uri="{BB962C8B-B14F-4D97-AF65-F5344CB8AC3E}">
        <p14:creationId xmlns:p14="http://schemas.microsoft.com/office/powerpoint/2010/main" val="1509663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257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838200" y="2841627"/>
            <a:ext cx="105156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537650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347133" y="42864"/>
            <a:ext cx="105156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347133" y="1158537"/>
            <a:ext cx="11489267" cy="4930775"/>
          </a:xfrm>
        </p:spPr>
        <p:txBody>
          <a:bodyPr tIns="46800"/>
          <a:lstStyle>
            <a:lvl1pPr marL="228600" indent="-360000" algn="l">
              <a:buClr>
                <a:schemeClr val="accent1"/>
              </a:buClr>
              <a:buSzPct val="100000"/>
              <a:buFont typeface="Wingdings" panose="05000000000000000000" pitchFamily="2" charset="2"/>
              <a:buChar char="p"/>
              <a:defRPr lang="zh-CN" altLang="en-US" dirty="0" smtClean="0"/>
            </a:lvl1pPr>
            <a:lvl2pPr marL="685800" indent="-360000">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dirty="0"/>
          </a:p>
        </p:txBody>
      </p:sp>
    </p:spTree>
    <p:extLst>
      <p:ext uri="{BB962C8B-B14F-4D97-AF65-F5344CB8AC3E}">
        <p14:creationId xmlns:p14="http://schemas.microsoft.com/office/powerpoint/2010/main" val="391510483"/>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347134" y="50800"/>
            <a:ext cx="9592733"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347133" y="1149013"/>
            <a:ext cx="1150620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347133" y="1720513"/>
            <a:ext cx="1150620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666435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5600" y="1171237"/>
            <a:ext cx="52832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171237"/>
            <a:ext cx="5681133"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347133" y="60327"/>
            <a:ext cx="105156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824115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7133" y="1112792"/>
            <a:ext cx="5342467"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347133" y="1724773"/>
            <a:ext cx="5342467"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096000" y="1112792"/>
            <a:ext cx="57404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096000" y="1724773"/>
            <a:ext cx="57404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347133" y="73027"/>
            <a:ext cx="105156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450145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347133" y="73027"/>
            <a:ext cx="105156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1806674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4193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7133" y="1050917"/>
            <a:ext cx="11506200" cy="507047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8" name="标题占位符 7"/>
          <p:cNvSpPr>
            <a:spLocks noGrp="1"/>
          </p:cNvSpPr>
          <p:nvPr>
            <p:ph type="title"/>
          </p:nvPr>
        </p:nvSpPr>
        <p:spPr>
          <a:xfrm>
            <a:off x="347134" y="50800"/>
            <a:ext cx="9592733" cy="787400"/>
          </a:xfrm>
          <a:prstGeom prst="rect">
            <a:avLst/>
          </a:prstGeom>
        </p:spPr>
        <p:txBody>
          <a:bodyPr vert="horz" lIns="91440" tIns="45720" rIns="91440" bIns="45720" rtlCol="0" anchor="ctr">
            <a:normAutofit/>
          </a:bodyPr>
          <a:lstStyle/>
          <a:p>
            <a:r>
              <a:rPr lang="zh-CN" altLang="en-US" dirty="0"/>
              <a:t>单击此处编辑母版标题样式</a:t>
            </a:r>
          </a:p>
        </p:txBody>
      </p:sp>
    </p:spTree>
    <p:extLst>
      <p:ext uri="{BB962C8B-B14F-4D97-AF65-F5344CB8AC3E}">
        <p14:creationId xmlns:p14="http://schemas.microsoft.com/office/powerpoint/2010/main" val="136632682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Lst>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p:titleStyle>
    <p:body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47.bin"/><Relationship Id="rId13" Type="http://schemas.openxmlformats.org/officeDocument/2006/relationships/image" Target="../media/image207.png"/><Relationship Id="rId3" Type="http://schemas.openxmlformats.org/officeDocument/2006/relationships/image" Target="../media/image205.wmf"/><Relationship Id="rId7" Type="http://schemas.openxmlformats.org/officeDocument/2006/relationships/oleObject" Target="../embeddings/oleObject46.bin"/><Relationship Id="rId12" Type="http://schemas.openxmlformats.org/officeDocument/2006/relationships/image" Target="../media/image72.png"/><Relationship Id="rId2" Type="http://schemas.openxmlformats.org/officeDocument/2006/relationships/oleObject" Target="../embeddings/oleObject43.bin"/><Relationship Id="rId1" Type="http://schemas.openxmlformats.org/officeDocument/2006/relationships/slideLayout" Target="../slideLayouts/slideLayout3.xml"/><Relationship Id="rId6" Type="http://schemas.openxmlformats.org/officeDocument/2006/relationships/oleObject" Target="../embeddings/oleObject45.bin"/><Relationship Id="rId11" Type="http://schemas.openxmlformats.org/officeDocument/2006/relationships/oleObject" Target="../embeddings/oleObject50.bin"/><Relationship Id="rId5" Type="http://schemas.openxmlformats.org/officeDocument/2006/relationships/image" Target="../media/image206.wmf"/><Relationship Id="rId10" Type="http://schemas.openxmlformats.org/officeDocument/2006/relationships/oleObject" Target="../embeddings/oleObject49.bin"/><Relationship Id="rId4" Type="http://schemas.openxmlformats.org/officeDocument/2006/relationships/oleObject" Target="../embeddings/oleObject44.bin"/><Relationship Id="rId9" Type="http://schemas.openxmlformats.org/officeDocument/2006/relationships/oleObject" Target="../embeddings/oleObject48.bin"/><Relationship Id="rId14" Type="http://schemas.openxmlformats.org/officeDocument/2006/relationships/image" Target="../media/image208.png"/></Relationships>
</file>

<file path=ppt/slides/_rels/slide10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210.png"/><Relationship Id="rId1" Type="http://schemas.openxmlformats.org/officeDocument/2006/relationships/slideLayout" Target="../slideLayouts/slideLayout7.xml"/><Relationship Id="rId6" Type="http://schemas.openxmlformats.org/officeDocument/2006/relationships/image" Target="../media/image212.png"/><Relationship Id="rId5" Type="http://schemas.microsoft.com/office/2007/relationships/hdphoto" Target="../media/hdphoto29.wdp"/><Relationship Id="rId4" Type="http://schemas.openxmlformats.org/officeDocument/2006/relationships/image" Target="../media/image211.png"/></Relationships>
</file>

<file path=ppt/slides/_rels/slide10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1.wdp"/><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png"/><Relationship Id="rId5" Type="http://schemas.microsoft.com/office/2007/relationships/hdphoto" Target="../media/hdphoto2.wdp"/><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5.wmf"/><Relationship Id="rId7" Type="http://schemas.openxmlformats.org/officeDocument/2006/relationships/image" Target="../media/image42.png"/><Relationship Id="rId2" Type="http://schemas.openxmlformats.org/officeDocument/2006/relationships/oleObject" Target="../embeddings/oleObject7.bin"/><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6.wmf"/><Relationship Id="rId4" Type="http://schemas.openxmlformats.org/officeDocument/2006/relationships/oleObject" Target="../embeddings/oleObject8.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microsoft.com/office/2007/relationships/hdphoto" Target="../media/hdphoto5.wdp"/><Relationship Id="rId3" Type="http://schemas.microsoft.com/office/2007/relationships/hdphoto" Target="../media/hdphoto3.wdp"/><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0.png"/><Relationship Id="rId5" Type="http://schemas.microsoft.com/office/2007/relationships/hdphoto" Target="../media/hdphoto4.wdp"/><Relationship Id="rId10" Type="http://schemas.microsoft.com/office/2007/relationships/hdphoto" Target="../media/hdphoto6.wdp"/><Relationship Id="rId4" Type="http://schemas.openxmlformats.org/officeDocument/2006/relationships/image" Target="../media/image49.png"/><Relationship Id="rId9" Type="http://schemas.openxmlformats.org/officeDocument/2006/relationships/image" Target="../media/image52.png"/></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microsoft.com/office/2007/relationships/hdphoto" Target="../media/hdphoto7.wdp"/><Relationship Id="rId7"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5.png"/><Relationship Id="rId5" Type="http://schemas.microsoft.com/office/2007/relationships/hdphoto" Target="../media/hdphoto8.wdp"/><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8.png"/><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65.png"/><Relationship Id="rId3" Type="http://schemas.microsoft.com/office/2007/relationships/hdphoto" Target="../media/hdphoto11.wdp"/><Relationship Id="rId7"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3.png"/><Relationship Id="rId5" Type="http://schemas.microsoft.com/office/2007/relationships/hdphoto" Target="../media/hdphoto10.wdp"/><Relationship Id="rId4" Type="http://schemas.openxmlformats.org/officeDocument/2006/relationships/image" Target="../media/image61.png"/><Relationship Id="rId9"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3.xml"/><Relationship Id="rId5" Type="http://schemas.openxmlformats.org/officeDocument/2006/relationships/image" Target="../media/image6.wmf"/><Relationship Id="rId4"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microsoft.com/office/2007/relationships/hdphoto" Target="../media/hdphoto12.wdp"/><Relationship Id="rId7" Type="http://schemas.openxmlformats.org/officeDocument/2006/relationships/image" Target="../media/image79.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78.png"/><Relationship Id="rId5" Type="http://schemas.microsoft.com/office/2007/relationships/hdphoto" Target="../media/hdphoto13.wdp"/><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8" Type="http://schemas.openxmlformats.org/officeDocument/2006/relationships/image" Target="../media/image81.png"/><Relationship Id="rId13" Type="http://schemas.microsoft.com/office/2007/relationships/hdphoto" Target="../media/hdphoto16.wdp"/><Relationship Id="rId3" Type="http://schemas.openxmlformats.org/officeDocument/2006/relationships/image" Target="../media/image80.png"/><Relationship Id="rId7" Type="http://schemas.microsoft.com/office/2007/relationships/hdphoto" Target="../media/hdphoto12.wdp"/><Relationship Id="rId12" Type="http://schemas.openxmlformats.org/officeDocument/2006/relationships/image" Target="../media/image83.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76.png"/><Relationship Id="rId11" Type="http://schemas.microsoft.com/office/2007/relationships/hdphoto" Target="../media/hdphoto15.wdp"/><Relationship Id="rId5" Type="http://schemas.microsoft.com/office/2007/relationships/hdphoto" Target="../media/hdphoto13.wdp"/><Relationship Id="rId15" Type="http://schemas.microsoft.com/office/2007/relationships/hdphoto" Target="../media/hdphoto17.wdp"/><Relationship Id="rId10" Type="http://schemas.openxmlformats.org/officeDocument/2006/relationships/image" Target="../media/image82.png"/><Relationship Id="rId4" Type="http://schemas.openxmlformats.org/officeDocument/2006/relationships/image" Target="../media/image77.png"/><Relationship Id="rId9" Type="http://schemas.microsoft.com/office/2007/relationships/hdphoto" Target="../media/hdphoto14.wdp"/><Relationship Id="rId14" Type="http://schemas.openxmlformats.org/officeDocument/2006/relationships/image" Target="../media/image84.png"/></Relationships>
</file>

<file path=ppt/slides/_rels/slide45.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20.wdp"/><Relationship Id="rId5" Type="http://schemas.openxmlformats.org/officeDocument/2006/relationships/image" Target="../media/image87.png"/><Relationship Id="rId4" Type="http://schemas.microsoft.com/office/2007/relationships/hdphoto" Target="../media/hdphoto19.wdp"/></Relationships>
</file>

<file path=ppt/slides/_rels/slide47.xml.rels><?xml version="1.0" encoding="UTF-8" standalone="yes"?>
<Relationships xmlns="http://schemas.openxmlformats.org/package/2006/relationships"><Relationship Id="rId8" Type="http://schemas.openxmlformats.org/officeDocument/2006/relationships/image" Target="../media/image91.png"/><Relationship Id="rId3" Type="http://schemas.microsoft.com/office/2007/relationships/hdphoto" Target="../media/hdphoto21.wdp"/><Relationship Id="rId7" Type="http://schemas.microsoft.com/office/2007/relationships/hdphoto" Target="../media/hdphoto23.wdp"/><Relationship Id="rId12"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0.png"/><Relationship Id="rId11" Type="http://schemas.microsoft.com/office/2007/relationships/hdphoto" Target="../media/hdphoto25.wdp"/><Relationship Id="rId5" Type="http://schemas.microsoft.com/office/2007/relationships/hdphoto" Target="../media/hdphoto22.wdp"/><Relationship Id="rId10" Type="http://schemas.openxmlformats.org/officeDocument/2006/relationships/image" Target="../media/image92.png"/><Relationship Id="rId4" Type="http://schemas.openxmlformats.org/officeDocument/2006/relationships/image" Target="../media/image89.png"/><Relationship Id="rId9" Type="http://schemas.microsoft.com/office/2007/relationships/hdphoto" Target="../media/hdphoto24.wdp"/></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7.png"/><Relationship Id="rId7" Type="http://schemas.openxmlformats.org/officeDocument/2006/relationships/image" Target="../media/image99.png"/><Relationship Id="rId2" Type="http://schemas.openxmlformats.org/officeDocument/2006/relationships/image" Target="../media/image96.png"/><Relationship Id="rId1" Type="http://schemas.openxmlformats.org/officeDocument/2006/relationships/slideLayout" Target="../slideLayouts/slideLayout3.xml"/><Relationship Id="rId6" Type="http://schemas.openxmlformats.org/officeDocument/2006/relationships/image" Target="../media/image98.png"/><Relationship Id="rId5" Type="http://schemas.openxmlformats.org/officeDocument/2006/relationships/image" Target="../media/image72.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3.bin"/><Relationship Id="rId1" Type="http://schemas.openxmlformats.org/officeDocument/2006/relationships/slideLayout" Target="../slideLayouts/slideLayout3.xml"/><Relationship Id="rId5" Type="http://schemas.openxmlformats.org/officeDocument/2006/relationships/image" Target="../media/image6.wmf"/><Relationship Id="rId4" Type="http://schemas.openxmlformats.org/officeDocument/2006/relationships/oleObject" Target="../embeddings/oleObject4.bin"/></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0.png"/><Relationship Id="rId1" Type="http://schemas.openxmlformats.org/officeDocument/2006/relationships/slideLayout" Target="../slideLayouts/slideLayout3.xml"/><Relationship Id="rId5" Type="http://schemas.openxmlformats.org/officeDocument/2006/relationships/image" Target="../media/image102.png"/><Relationship Id="rId4" Type="http://schemas.openxmlformats.org/officeDocument/2006/relationships/image" Target="../media/image101.png"/></Relationships>
</file>

<file path=ppt/slides/_rels/slide51.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66.pn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09.png"/><Relationship Id="rId2" Type="http://schemas.openxmlformats.org/officeDocument/2006/relationships/image" Target="../media/image105.png"/><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108.png"/><Relationship Id="rId4" Type="http://schemas.openxmlformats.org/officeDocument/2006/relationships/image" Target="../media/image10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3.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5.bin"/><Relationship Id="rId1" Type="http://schemas.openxmlformats.org/officeDocument/2006/relationships/slideLayout" Target="../slideLayouts/slideLayout3.xml"/><Relationship Id="rId5" Type="http://schemas.openxmlformats.org/officeDocument/2006/relationships/image" Target="../media/image6.wmf"/><Relationship Id="rId4" Type="http://schemas.openxmlformats.org/officeDocument/2006/relationships/oleObject" Target="../embeddings/oleObject6.bin"/></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119.png"/><Relationship Id="rId7" Type="http://schemas.openxmlformats.org/officeDocument/2006/relationships/image" Target="../media/image121.wmf"/><Relationship Id="rId2" Type="http://schemas.openxmlformats.org/officeDocument/2006/relationships/image" Target="../media/image118.png"/><Relationship Id="rId1" Type="http://schemas.openxmlformats.org/officeDocument/2006/relationships/slideLayout" Target="../slideLayouts/slideLayout3.xml"/><Relationship Id="rId6" Type="http://schemas.openxmlformats.org/officeDocument/2006/relationships/oleObject" Target="../embeddings/oleObject10.bin"/><Relationship Id="rId11" Type="http://schemas.openxmlformats.org/officeDocument/2006/relationships/image" Target="../media/image124.png"/><Relationship Id="rId5" Type="http://schemas.openxmlformats.org/officeDocument/2006/relationships/image" Target="../media/image120.wmf"/><Relationship Id="rId10" Type="http://schemas.openxmlformats.org/officeDocument/2006/relationships/image" Target="../media/image123.png"/><Relationship Id="rId4" Type="http://schemas.openxmlformats.org/officeDocument/2006/relationships/oleObject" Target="../embeddings/oleObject9.bin"/><Relationship Id="rId9" Type="http://schemas.openxmlformats.org/officeDocument/2006/relationships/image" Target="../media/image122.wmf"/></Relationships>
</file>

<file path=ppt/slides/_rels/slide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131.wmf"/><Relationship Id="rId7" Type="http://schemas.openxmlformats.org/officeDocument/2006/relationships/image" Target="../media/image133.wmf"/><Relationship Id="rId12" Type="http://schemas.openxmlformats.org/officeDocument/2006/relationships/image" Target="../media/image134.png"/><Relationship Id="rId2" Type="http://schemas.openxmlformats.org/officeDocument/2006/relationships/oleObject" Target="../embeddings/oleObject12.bin"/><Relationship Id="rId1" Type="http://schemas.openxmlformats.org/officeDocument/2006/relationships/slideLayout" Target="../slideLayouts/slideLayout3.xml"/><Relationship Id="rId6" Type="http://schemas.openxmlformats.org/officeDocument/2006/relationships/oleObject" Target="../embeddings/oleObject14.bin"/><Relationship Id="rId11" Type="http://schemas.openxmlformats.org/officeDocument/2006/relationships/image" Target="../media/image6.wmf"/><Relationship Id="rId5" Type="http://schemas.openxmlformats.org/officeDocument/2006/relationships/image" Target="../media/image132.w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5.wmf"/></Relationships>
</file>

<file path=ppt/slides/_rels/slide6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 Id="rId4" Type="http://schemas.openxmlformats.org/officeDocument/2006/relationships/image" Target="../media/image137.png"/></Relationships>
</file>

<file path=ppt/slides/_rels/slide66.xml.rels><?xml version="1.0" encoding="UTF-8" standalone="yes"?>
<Relationships xmlns="http://schemas.openxmlformats.org/package/2006/relationships"><Relationship Id="rId8" Type="http://schemas.openxmlformats.org/officeDocument/2006/relationships/image" Target="../media/image140.wmf"/><Relationship Id="rId13" Type="http://schemas.openxmlformats.org/officeDocument/2006/relationships/oleObject" Target="../embeddings/oleObject22.bin"/><Relationship Id="rId3" Type="http://schemas.openxmlformats.org/officeDocument/2006/relationships/oleObject" Target="../embeddings/oleObject17.bin"/><Relationship Id="rId7" Type="http://schemas.openxmlformats.org/officeDocument/2006/relationships/oleObject" Target="../embeddings/oleObject19.bin"/><Relationship Id="rId12" Type="http://schemas.openxmlformats.org/officeDocument/2006/relationships/image" Target="../media/image142.wm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9.wmf"/><Relationship Id="rId11" Type="http://schemas.openxmlformats.org/officeDocument/2006/relationships/oleObject" Target="../embeddings/oleObject21.bin"/><Relationship Id="rId5" Type="http://schemas.openxmlformats.org/officeDocument/2006/relationships/oleObject" Target="../embeddings/oleObject18.bin"/><Relationship Id="rId15" Type="http://schemas.openxmlformats.org/officeDocument/2006/relationships/image" Target="../media/image135.png"/><Relationship Id="rId10" Type="http://schemas.openxmlformats.org/officeDocument/2006/relationships/image" Target="../media/image141.wmf"/><Relationship Id="rId4" Type="http://schemas.openxmlformats.org/officeDocument/2006/relationships/image" Target="../media/image138.wmf"/><Relationship Id="rId9" Type="http://schemas.openxmlformats.org/officeDocument/2006/relationships/oleObject" Target="../embeddings/oleObject20.bin"/><Relationship Id="rId14" Type="http://schemas.openxmlformats.org/officeDocument/2006/relationships/image" Target="../media/image143.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image" Target="../media/image144.png"/><Relationship Id="rId1" Type="http://schemas.openxmlformats.org/officeDocument/2006/relationships/slideLayout" Target="../slideLayouts/slideLayout3.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1.wmf"/></Relationships>
</file>

<file path=ppt/slides/_rels/slide6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5.png"/><Relationship Id="rId1" Type="http://schemas.openxmlformats.org/officeDocument/2006/relationships/slideLayout" Target="../slideLayouts/slideLayout3.xml"/><Relationship Id="rId4" Type="http://schemas.openxmlformats.org/officeDocument/2006/relationships/image" Target="../media/image146.png"/></Relationships>
</file>

<file path=ppt/slides/_rels/slide6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hyperlink" Target="https://so.csdn.net/so/search?q=%E6%8D%9F%E5%A4%B1%E5%87%BD%E6%95%B0&amp;spm=1001.2101.3001.7020" TargetMode="External"/><Relationship Id="rId2" Type="http://schemas.openxmlformats.org/officeDocument/2006/relationships/hyperlink" Target="https://so.csdn.net/so/search?q=%E6%AD%A3%E5%88%99%E5%8C%96&amp;spm=1001.2101.3001.7020" TargetMode="External"/><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49.gif"/></Relationships>
</file>

<file path=ppt/slides/_rels/slide7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image" Target="../media/image156.gif"/><Relationship Id="rId3" Type="http://schemas.microsoft.com/office/2007/relationships/hdphoto" Target="../media/hdphoto26.wdp"/><Relationship Id="rId7" Type="http://schemas.openxmlformats.org/officeDocument/2006/relationships/image" Target="../media/image155.gif"/><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54.gif"/><Relationship Id="rId11" Type="http://schemas.openxmlformats.org/officeDocument/2006/relationships/image" Target="../media/image159.gif"/><Relationship Id="rId5" Type="http://schemas.microsoft.com/office/2007/relationships/hdphoto" Target="../media/hdphoto27.wdp"/><Relationship Id="rId10" Type="http://schemas.openxmlformats.org/officeDocument/2006/relationships/image" Target="../media/image158.gif"/><Relationship Id="rId4" Type="http://schemas.openxmlformats.org/officeDocument/2006/relationships/image" Target="../media/image153.png"/><Relationship Id="rId9" Type="http://schemas.openxmlformats.org/officeDocument/2006/relationships/image" Target="../media/image157.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27.bin"/><Relationship Id="rId13" Type="http://schemas.openxmlformats.org/officeDocument/2006/relationships/image" Target="../media/image165.wmf"/><Relationship Id="rId3" Type="http://schemas.openxmlformats.org/officeDocument/2006/relationships/image" Target="../media/image160.wmf"/><Relationship Id="rId7" Type="http://schemas.openxmlformats.org/officeDocument/2006/relationships/image" Target="../media/image162.wmf"/><Relationship Id="rId12" Type="http://schemas.openxmlformats.org/officeDocument/2006/relationships/oleObject" Target="../embeddings/oleObject29.bin"/><Relationship Id="rId2" Type="http://schemas.openxmlformats.org/officeDocument/2006/relationships/oleObject" Target="../embeddings/oleObject24.bin"/><Relationship Id="rId16" Type="http://schemas.openxmlformats.org/officeDocument/2006/relationships/image" Target="../media/image167.png"/><Relationship Id="rId1" Type="http://schemas.openxmlformats.org/officeDocument/2006/relationships/slideLayout" Target="../slideLayouts/slideLayout3.xml"/><Relationship Id="rId6" Type="http://schemas.openxmlformats.org/officeDocument/2006/relationships/oleObject" Target="../embeddings/oleObject26.bin"/><Relationship Id="rId11" Type="http://schemas.openxmlformats.org/officeDocument/2006/relationships/image" Target="../media/image164.wmf"/><Relationship Id="rId5" Type="http://schemas.openxmlformats.org/officeDocument/2006/relationships/image" Target="../media/image161.wmf"/><Relationship Id="rId15" Type="http://schemas.openxmlformats.org/officeDocument/2006/relationships/image" Target="../media/image166.png"/><Relationship Id="rId10" Type="http://schemas.openxmlformats.org/officeDocument/2006/relationships/oleObject" Target="../embeddings/oleObject28.bin"/><Relationship Id="rId4" Type="http://schemas.openxmlformats.org/officeDocument/2006/relationships/oleObject" Target="../embeddings/oleObject25.bin"/><Relationship Id="rId9" Type="http://schemas.openxmlformats.org/officeDocument/2006/relationships/image" Target="../media/image163.wmf"/><Relationship Id="rId14" Type="http://schemas.openxmlformats.org/officeDocument/2006/relationships/oleObject" Target="../embeddings/oleObject30.bin"/></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image" Target="../media/image138.wmf"/><Relationship Id="rId7" Type="http://schemas.openxmlformats.org/officeDocument/2006/relationships/image" Target="../media/image168.wmf"/><Relationship Id="rId12" Type="http://schemas.openxmlformats.org/officeDocument/2006/relationships/image" Target="../media/image170.png"/><Relationship Id="rId2" Type="http://schemas.openxmlformats.org/officeDocument/2006/relationships/oleObject" Target="../embeddings/oleObject31.bin"/><Relationship Id="rId1" Type="http://schemas.openxmlformats.org/officeDocument/2006/relationships/slideLayout" Target="../slideLayouts/slideLayout3.xml"/><Relationship Id="rId6" Type="http://schemas.openxmlformats.org/officeDocument/2006/relationships/oleObject" Target="../embeddings/oleObject33.bin"/><Relationship Id="rId11" Type="http://schemas.openxmlformats.org/officeDocument/2006/relationships/image" Target="../media/image165.wmf"/><Relationship Id="rId5" Type="http://schemas.openxmlformats.org/officeDocument/2006/relationships/image" Target="../media/image139.wmf"/><Relationship Id="rId10" Type="http://schemas.openxmlformats.org/officeDocument/2006/relationships/oleObject" Target="../embeddings/oleObject35.bin"/><Relationship Id="rId4" Type="http://schemas.openxmlformats.org/officeDocument/2006/relationships/oleObject" Target="../embeddings/oleObject32.bin"/><Relationship Id="rId9" Type="http://schemas.openxmlformats.org/officeDocument/2006/relationships/image" Target="../media/image169.wmf"/></Relationships>
</file>

<file path=ppt/slides/_rels/slide7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1.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3.xml"/><Relationship Id="rId4" Type="http://schemas.openxmlformats.org/officeDocument/2006/relationships/image" Target="../media/image17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image" Target="../media/image178.wmf"/><Relationship Id="rId7" Type="http://schemas.openxmlformats.org/officeDocument/2006/relationships/image" Target="../media/image181.png"/><Relationship Id="rId2" Type="http://schemas.openxmlformats.org/officeDocument/2006/relationships/oleObject" Target="../embeddings/oleObject36.bin"/><Relationship Id="rId1" Type="http://schemas.openxmlformats.org/officeDocument/2006/relationships/slideLayout" Target="../slideLayouts/slideLayout3.xml"/><Relationship Id="rId6" Type="http://schemas.openxmlformats.org/officeDocument/2006/relationships/image" Target="../media/image180.png"/><Relationship Id="rId11" Type="http://schemas.openxmlformats.org/officeDocument/2006/relationships/image" Target="../media/image183.wmf"/><Relationship Id="rId5" Type="http://schemas.openxmlformats.org/officeDocument/2006/relationships/image" Target="../media/image179.wmf"/><Relationship Id="rId10" Type="http://schemas.openxmlformats.org/officeDocument/2006/relationships/oleObject" Target="../embeddings/oleObject39.bin"/><Relationship Id="rId4" Type="http://schemas.openxmlformats.org/officeDocument/2006/relationships/oleObject" Target="../embeddings/oleObject37.bin"/><Relationship Id="rId9" Type="http://schemas.openxmlformats.org/officeDocument/2006/relationships/image" Target="../media/image182.wmf"/></Relationships>
</file>

<file path=ppt/slides/_rels/slide83.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8" Type="http://schemas.openxmlformats.org/officeDocument/2006/relationships/image" Target="../media/image188.wmf"/><Relationship Id="rId3" Type="http://schemas.openxmlformats.org/officeDocument/2006/relationships/oleObject" Target="../embeddings/oleObject40.bin"/><Relationship Id="rId7" Type="http://schemas.openxmlformats.org/officeDocument/2006/relationships/oleObject" Target="../embeddings/oleObject42.bin"/><Relationship Id="rId2" Type="http://schemas.openxmlformats.org/officeDocument/2006/relationships/image" Target="../media/image185.png"/><Relationship Id="rId1" Type="http://schemas.openxmlformats.org/officeDocument/2006/relationships/slideLayout" Target="../slideLayouts/slideLayout3.xml"/><Relationship Id="rId6" Type="http://schemas.openxmlformats.org/officeDocument/2006/relationships/image" Target="../media/image187.wmf"/><Relationship Id="rId5" Type="http://schemas.openxmlformats.org/officeDocument/2006/relationships/oleObject" Target="../embeddings/oleObject41.bin"/><Relationship Id="rId4" Type="http://schemas.openxmlformats.org/officeDocument/2006/relationships/image" Target="../media/image186.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87424"/>
            <a:ext cx="9144000" cy="7245424"/>
          </a:xfrm>
          <a:prstGeom prst="rect">
            <a:avLst/>
          </a:prstGeom>
        </p:spPr>
      </p:pic>
      <p:sp>
        <p:nvSpPr>
          <p:cNvPr id="4" name="Rectangle 19"/>
          <p:cNvSpPr>
            <a:spLocks noGrp="1" noChangeArrowheads="1"/>
          </p:cNvSpPr>
          <p:nvPr>
            <p:ph type="title"/>
          </p:nvPr>
        </p:nvSpPr>
        <p:spPr>
          <a:xfrm>
            <a:off x="2208213" y="836614"/>
            <a:ext cx="7772400" cy="1800225"/>
          </a:xfrm>
        </p:spPr>
        <p:txBody>
          <a:bodyPr/>
          <a:lstStyle/>
          <a:p>
            <a:pPr algn="ctr" eaLnBrk="1" hangingPunct="1"/>
            <a:r>
              <a:rPr lang="zh-CN" altLang="en-US" sz="3600" dirty="0">
                <a:solidFill>
                  <a:srgbClr val="00B050"/>
                </a:solidFill>
              </a:rPr>
              <a:t>机器学习</a:t>
            </a:r>
            <a:br>
              <a:rPr lang="zh-CN" altLang="en-US" sz="3600" dirty="0">
                <a:solidFill>
                  <a:srgbClr val="00B050"/>
                </a:solidFill>
              </a:rPr>
            </a:br>
            <a:br>
              <a:rPr lang="zh-CN" altLang="en-US" sz="3600" dirty="0">
                <a:solidFill>
                  <a:srgbClr val="00B050"/>
                </a:solidFill>
              </a:rPr>
            </a:br>
            <a:r>
              <a:rPr lang="en-US" altLang="zh-CN" sz="3600" dirty="0">
                <a:solidFill>
                  <a:srgbClr val="00B050"/>
                </a:solidFill>
              </a:rPr>
              <a:t>Machine Learning</a:t>
            </a:r>
          </a:p>
        </p:txBody>
      </p:sp>
      <p:sp>
        <p:nvSpPr>
          <p:cNvPr id="5" name="Rectangle 22"/>
          <p:cNvSpPr>
            <a:spLocks noChangeArrowheads="1"/>
          </p:cNvSpPr>
          <p:nvPr/>
        </p:nvSpPr>
        <p:spPr bwMode="auto">
          <a:xfrm>
            <a:off x="2209800" y="3211514"/>
            <a:ext cx="77724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lnSpc>
                <a:spcPct val="90000"/>
              </a:lnSpc>
              <a:spcBef>
                <a:spcPct val="20000"/>
              </a:spcBef>
            </a:pPr>
            <a:r>
              <a:rPr kumimoji="1" lang="zh-CN" altLang="en-US" sz="4400" b="1" dirty="0">
                <a:latin typeface="Verdana" pitchFamily="34" charset="0"/>
                <a:ea typeface="幼圆" pitchFamily="49" charset="-122"/>
                <a:cs typeface="Verdana" pitchFamily="34" charset="0"/>
              </a:rPr>
              <a:t>第</a:t>
            </a:r>
            <a:r>
              <a:rPr kumimoji="1" lang="zh-CN" altLang="en-US" sz="4400" dirty="0">
                <a:cs typeface="Verdana" pitchFamily="34" charset="0"/>
              </a:rPr>
              <a:t>六</a:t>
            </a:r>
            <a:r>
              <a:rPr kumimoji="1" lang="zh-CN" altLang="en-US" sz="4400" b="1" dirty="0">
                <a:latin typeface="Verdana" pitchFamily="34" charset="0"/>
                <a:ea typeface="幼圆" pitchFamily="49" charset="-122"/>
                <a:cs typeface="Verdana" pitchFamily="34" charset="0"/>
              </a:rPr>
              <a:t>章：</a:t>
            </a:r>
            <a:r>
              <a:rPr kumimoji="1" lang="zh-CN" altLang="en-US" sz="4400" dirty="0">
                <a:cs typeface="Verdana" pitchFamily="34" charset="0"/>
              </a:rPr>
              <a:t>支持向量机</a:t>
            </a:r>
            <a:endParaRPr kumimoji="1" lang="zh-CN" altLang="en-US" sz="4400" dirty="0">
              <a:latin typeface="幼圆" panose="02010509060101010101" pitchFamily="49" charset="-122"/>
              <a:ea typeface="幼圆" panose="02010509060101010101" pitchFamily="49" charset="-122"/>
            </a:endParaRPr>
          </a:p>
          <a:p>
            <a:pPr marL="342900" indent="-342900" algn="ctr">
              <a:lnSpc>
                <a:spcPct val="90000"/>
              </a:lnSpc>
              <a:spcBef>
                <a:spcPct val="20000"/>
              </a:spcBef>
            </a:pPr>
            <a:endParaRPr kumimoji="1" lang="zh-CN" altLang="en-US" sz="4400" dirty="0">
              <a:latin typeface="幼圆" panose="02010509060101010101" pitchFamily="49" charset="-122"/>
              <a:ea typeface="幼圆" panose="02010509060101010101" pitchFamily="49" charset="-122"/>
            </a:endParaRPr>
          </a:p>
        </p:txBody>
      </p:sp>
      <p:sp>
        <p:nvSpPr>
          <p:cNvPr id="6" name="Text Box 24"/>
          <p:cNvSpPr txBox="1">
            <a:spLocks noChangeArrowheads="1"/>
          </p:cNvSpPr>
          <p:nvPr/>
        </p:nvSpPr>
        <p:spPr bwMode="auto">
          <a:xfrm>
            <a:off x="3935761" y="4725145"/>
            <a:ext cx="5707671" cy="954107"/>
          </a:xfrm>
          <a:prstGeom prst="rect">
            <a:avLst/>
          </a:prstGeom>
          <a:noFill/>
          <a:ln>
            <a:noFill/>
          </a:ln>
          <a:effec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GB" sz="2800" dirty="0">
                <a:latin typeface="楷体_GB2312" pitchFamily="49" charset="-122"/>
                <a:ea typeface="楷体_GB2312" pitchFamily="49" charset="-122"/>
              </a:rPr>
              <a:t>重庆大学计算机学院</a:t>
            </a:r>
            <a:r>
              <a:rPr kumimoji="1" lang="en-GB" altLang="zh-CN" sz="2800" dirty="0">
                <a:latin typeface="楷体_GB2312" pitchFamily="49" charset="-122"/>
                <a:ea typeface="楷体_GB2312" pitchFamily="49" charset="-122"/>
              </a:rPr>
              <a:t>  </a:t>
            </a:r>
            <a:r>
              <a:rPr kumimoji="1" lang="zh-CN" altLang="en-US" sz="2800" dirty="0">
                <a:latin typeface="楷体_GB2312" pitchFamily="49" charset="-122"/>
                <a:ea typeface="楷体_GB2312" pitchFamily="49" charset="-122"/>
              </a:rPr>
              <a:t>何静媛</a:t>
            </a:r>
            <a:endParaRPr kumimoji="1" lang="zh-CN" altLang="en-GB" sz="2800" dirty="0">
              <a:latin typeface="楷体_GB2312" pitchFamily="49" charset="-122"/>
              <a:ea typeface="楷体_GB2312" pitchFamily="49" charset="-122"/>
            </a:endParaRPr>
          </a:p>
          <a:p>
            <a:pPr eaLnBrk="1" hangingPunct="1"/>
            <a:r>
              <a:rPr kumimoji="1" lang="en-GB" altLang="zh-CN" sz="2800" dirty="0">
                <a:latin typeface="Times New Roman" pitchFamily="18" charset="0"/>
              </a:rPr>
              <a:t>Email：	</a:t>
            </a:r>
            <a:r>
              <a:rPr kumimoji="1" lang="en-US" altLang="zh-CN" sz="2800" dirty="0" err="1">
                <a:latin typeface="Times New Roman" pitchFamily="18" charset="0"/>
              </a:rPr>
              <a:t>ibm_hjy</a:t>
            </a:r>
            <a:r>
              <a:rPr kumimoji="1" lang="en-GB" altLang="zh-CN" sz="2800" dirty="0">
                <a:latin typeface="Times New Roman" pitchFamily="18" charset="0"/>
              </a:rPr>
              <a:t>@cqu.edu.cn</a:t>
            </a:r>
            <a:r>
              <a:rPr kumimoji="1" lang="en-US" altLang="zh-CN" sz="2800" dirty="0">
                <a:latin typeface="Times New Roman" pitchFamily="18" charset="0"/>
              </a:rPr>
              <a:t> </a:t>
            </a:r>
          </a:p>
        </p:txBody>
      </p:sp>
    </p:spTree>
    <p:extLst>
      <p:ext uri="{BB962C8B-B14F-4D97-AF65-F5344CB8AC3E}">
        <p14:creationId xmlns:p14="http://schemas.microsoft.com/office/powerpoint/2010/main" val="334096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21644" y="157991"/>
            <a:ext cx="7886700" cy="570310"/>
          </a:xfrm>
        </p:spPr>
        <p:txBody>
          <a:bodyPr vert="horz" lIns="91440" tIns="45720" rIns="91440" bIns="45720" rtlCol="0" anchor="ctr">
            <a:normAutofit fontScale="90000"/>
          </a:bodyPr>
          <a:lstStyle/>
          <a:p>
            <a:r>
              <a:rPr altLang="en-US" dirty="0" err="1"/>
              <a:t>最优分离超平面</a:t>
            </a:r>
            <a:endParaRPr altLang="zh-CN" dirty="0"/>
          </a:p>
        </p:txBody>
      </p:sp>
      <p:sp>
        <p:nvSpPr>
          <p:cNvPr id="21507" name="内容占位符 2"/>
          <p:cNvSpPr>
            <a:spLocks noGrp="1"/>
          </p:cNvSpPr>
          <p:nvPr>
            <p:ph idx="1"/>
          </p:nvPr>
        </p:nvSpPr>
        <p:spPr>
          <a:xfrm>
            <a:off x="877824" y="1249692"/>
            <a:ext cx="3130960" cy="4793300"/>
          </a:xfrm>
        </p:spPr>
        <p:txBody>
          <a:bodyPr>
            <a:noAutofit/>
          </a:bodyPr>
          <a:lstStyle/>
          <a:p>
            <a:pPr eaLnBrk="1" hangingPunct="1">
              <a:lnSpc>
                <a:spcPct val="150000"/>
              </a:lnSpc>
            </a:pPr>
            <a:r>
              <a:rPr altLang="en-US" sz="2000" b="1" dirty="0"/>
              <a:t>绿色的分离超平面在现实生活中的数据上进行分类，</a:t>
            </a:r>
            <a:r>
              <a:rPr lang="zh-CN" altLang="en-US" sz="2000" b="1" dirty="0"/>
              <a:t>有一些女性被分错。</a:t>
            </a:r>
            <a:endParaRPr lang="en-US" altLang="zh-CN" sz="2000" b="1" dirty="0"/>
          </a:p>
          <a:p>
            <a:pPr eaLnBrk="1" hangingPunct="1">
              <a:lnSpc>
                <a:spcPct val="150000"/>
              </a:lnSpc>
            </a:pPr>
            <a:r>
              <a:rPr lang="zh-CN" altLang="en-US" sz="2000" b="1" dirty="0"/>
              <a:t>直观原因是这个分类超平面太接近女性</a:t>
            </a:r>
            <a:r>
              <a:rPr lang="en-US" altLang="zh-CN" sz="2000" b="1" dirty="0"/>
              <a:t>(</a:t>
            </a:r>
            <a:r>
              <a:rPr lang="zh-CN" altLang="en-US" sz="2000" b="1" dirty="0"/>
              <a:t>红色样本点</a:t>
            </a:r>
            <a:r>
              <a:rPr lang="en-US" altLang="zh-CN" sz="2000" b="1" dirty="0"/>
              <a:t>)</a:t>
            </a:r>
            <a:r>
              <a:rPr lang="zh-CN" altLang="en-US" sz="2000" b="1" dirty="0"/>
              <a:t> ，对</a:t>
            </a:r>
            <a:r>
              <a:rPr lang="en-US" altLang="zh-CN" sz="2000" b="1" dirty="0"/>
              <a:t>noise/</a:t>
            </a:r>
            <a:r>
              <a:rPr lang="zh-CN" altLang="en-US" sz="2000" b="1" dirty="0"/>
              <a:t>异常点</a:t>
            </a:r>
            <a:r>
              <a:rPr lang="en-US" altLang="zh-CN" sz="2000" b="1" dirty="0"/>
              <a:t>/</a:t>
            </a:r>
            <a:r>
              <a:rPr lang="zh-CN" altLang="en-US" sz="2000" b="1" dirty="0"/>
              <a:t>临近边界的点处理得并不好</a:t>
            </a:r>
            <a:r>
              <a:rPr altLang="en-US" sz="2000" b="1" dirty="0"/>
              <a:t>。</a:t>
            </a:r>
          </a:p>
          <a:p>
            <a:pPr eaLnBrk="1" hangingPunct="1">
              <a:lnSpc>
                <a:spcPct val="150000"/>
              </a:lnSpc>
              <a:buFont typeface="Wingdings" panose="05000000000000000000" pitchFamily="2" charset="2"/>
              <a:buChar char="l"/>
            </a:pPr>
            <a:endParaRPr altLang="en-US" sz="2000" b="1" dirty="0"/>
          </a:p>
        </p:txBody>
      </p:sp>
      <p:pic>
        <p:nvPicPr>
          <p:cNvPr id="21508"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77996" y="1490095"/>
            <a:ext cx="6495195" cy="4214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3406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求解方法 </a:t>
            </a:r>
            <a:r>
              <a:rPr lang="en-US" altLang="zh-CN" dirty="0"/>
              <a:t>- SMO</a:t>
            </a:r>
            <a:endParaRPr lang="zh-CN" altLang="en-US" dirty="0"/>
          </a:p>
        </p:txBody>
      </p:sp>
      <p:sp>
        <p:nvSpPr>
          <p:cNvPr id="3" name="内容占位符 2"/>
          <p:cNvSpPr>
            <a:spLocks noGrp="1"/>
          </p:cNvSpPr>
          <p:nvPr>
            <p:ph idx="1"/>
          </p:nvPr>
        </p:nvSpPr>
        <p:spPr/>
        <p:txBody>
          <a:bodyPr/>
          <a:lstStyle/>
          <a:p>
            <a:r>
              <a:rPr lang="zh-CN" altLang="en-US" dirty="0"/>
              <a:t>基本思路：不断执行如下两个步骤直至收敛</a:t>
            </a:r>
            <a:r>
              <a:rPr lang="en-US" altLang="zh-CN" dirty="0"/>
              <a:t>.</a:t>
            </a:r>
          </a:p>
          <a:p>
            <a:pPr lvl="1"/>
            <a:r>
              <a:rPr lang="zh-CN" altLang="en-US" dirty="0"/>
              <a:t>第一步：选取一对需更新的变量    和    </a:t>
            </a:r>
            <a:r>
              <a:rPr lang="en-US" altLang="zh-CN" dirty="0"/>
              <a:t>.</a:t>
            </a:r>
          </a:p>
          <a:p>
            <a:pPr lvl="1"/>
            <a:r>
              <a:rPr lang="zh-CN" altLang="en-US" dirty="0"/>
              <a:t>第二步：固定</a:t>
            </a:r>
            <a:r>
              <a:rPr lang="en-US" altLang="zh-CN" i="1" dirty="0"/>
              <a:t>    </a:t>
            </a:r>
            <a:r>
              <a:rPr lang="zh-CN" altLang="en-US" dirty="0"/>
              <a:t>和    以外的参数</a:t>
            </a:r>
            <a:r>
              <a:rPr lang="en-US" altLang="zh-CN" dirty="0"/>
              <a:t>, </a:t>
            </a:r>
            <a:r>
              <a:rPr lang="zh-CN" altLang="en-US" dirty="0"/>
              <a:t>求解对偶问题更新    和    </a:t>
            </a:r>
            <a:r>
              <a:rPr lang="en-US" altLang="zh-CN" dirty="0"/>
              <a:t>.</a:t>
            </a:r>
          </a:p>
          <a:p>
            <a:pPr lvl="0"/>
            <a:endParaRPr lang="en-US" altLang="zh-CN" dirty="0"/>
          </a:p>
          <a:p>
            <a:pPr lvl="0"/>
            <a:r>
              <a:rPr lang="zh-CN" altLang="en-US" dirty="0"/>
              <a:t>仅考虑    和    时</a:t>
            </a:r>
            <a:r>
              <a:rPr lang="en-US" altLang="zh-CN" dirty="0"/>
              <a:t>, </a:t>
            </a:r>
            <a:r>
              <a:rPr lang="zh-CN" altLang="en-US" dirty="0"/>
              <a:t>对偶问题的约束变为</a:t>
            </a:r>
            <a:endParaRPr lang="en-US" altLang="zh-CN" dirty="0"/>
          </a:p>
          <a:p>
            <a:pPr lvl="0"/>
            <a:endParaRPr lang="en-US" altLang="zh-CN" dirty="0"/>
          </a:p>
          <a:p>
            <a:pPr lvl="0"/>
            <a:endParaRPr lang="en-US" altLang="zh-CN" dirty="0"/>
          </a:p>
          <a:p>
            <a:pPr lvl="0"/>
            <a:endParaRPr lang="en-US" altLang="zh-CN" dirty="0"/>
          </a:p>
          <a:p>
            <a:pPr lvl="0"/>
            <a:endParaRPr lang="en-US" altLang="zh-CN" dirty="0"/>
          </a:p>
          <a:p>
            <a:pPr lvl="0"/>
            <a:endParaRPr lang="en-US" altLang="zh-CN" dirty="0"/>
          </a:p>
          <a:p>
            <a:pPr lvl="0"/>
            <a:r>
              <a:rPr lang="zh-CN" altLang="en-US" dirty="0"/>
              <a:t>偏移项  ：通过支持向量来确定</a:t>
            </a:r>
            <a:r>
              <a:rPr lang="en-US" altLang="zh-CN" dirty="0"/>
              <a:t>.</a:t>
            </a:r>
          </a:p>
        </p:txBody>
      </p:sp>
      <p:graphicFrame>
        <p:nvGraphicFramePr>
          <p:cNvPr id="4" name="对象 3"/>
          <p:cNvGraphicFramePr>
            <a:graphicFrameLocks noChangeAspect="1"/>
          </p:cNvGraphicFramePr>
          <p:nvPr/>
        </p:nvGraphicFramePr>
        <p:xfrm>
          <a:off x="4736454" y="1618976"/>
          <a:ext cx="285378" cy="252000"/>
        </p:xfrm>
        <a:graphic>
          <a:graphicData uri="http://schemas.openxmlformats.org/presentationml/2006/ole">
            <mc:AlternateContent xmlns:mc="http://schemas.openxmlformats.org/markup-compatibility/2006">
              <mc:Choice xmlns:v="urn:schemas-microsoft-com:vml" Requires="v">
                <p:oleObj name="Formula" r:id="rId2" imgW="134640" imgH="119520" progId="Equation.Ribbit">
                  <p:embed/>
                </p:oleObj>
              </mc:Choice>
              <mc:Fallback>
                <p:oleObj name="Formula" r:id="rId2" imgW="134640" imgH="119520" progId="Equation.Ribbit">
                  <p:embed/>
                  <p:pic>
                    <p:nvPicPr>
                      <p:cNvPr id="4" name="对象 3"/>
                      <p:cNvPicPr/>
                      <p:nvPr/>
                    </p:nvPicPr>
                    <p:blipFill>
                      <a:blip r:embed="rId3"/>
                      <a:stretch>
                        <a:fillRect/>
                      </a:stretch>
                    </p:blipFill>
                    <p:spPr>
                      <a:xfrm>
                        <a:off x="4736454" y="1618976"/>
                        <a:ext cx="285378" cy="2520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5304195" y="1612468"/>
          <a:ext cx="300738" cy="280800"/>
        </p:xfrm>
        <a:graphic>
          <a:graphicData uri="http://schemas.openxmlformats.org/presentationml/2006/ole">
            <mc:AlternateContent xmlns:mc="http://schemas.openxmlformats.org/markup-compatibility/2006">
              <mc:Choice xmlns:v="urn:schemas-microsoft-com:vml" Requires="v">
                <p:oleObj name="Formula" r:id="rId4" imgW="143640" imgH="133560" progId="Equation.Ribbit">
                  <p:embed/>
                </p:oleObj>
              </mc:Choice>
              <mc:Fallback>
                <p:oleObj name="Formula" r:id="rId4" imgW="143640" imgH="133560" progId="Equation.Ribbit">
                  <p:embed/>
                  <p:pic>
                    <p:nvPicPr>
                      <p:cNvPr id="5" name="对象 4"/>
                      <p:cNvPicPr/>
                      <p:nvPr/>
                    </p:nvPicPr>
                    <p:blipFill>
                      <a:blip r:embed="rId5"/>
                      <a:stretch>
                        <a:fillRect/>
                      </a:stretch>
                    </p:blipFill>
                    <p:spPr>
                      <a:xfrm>
                        <a:off x="5304195" y="1612468"/>
                        <a:ext cx="300738" cy="28080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2698248" y="1972728"/>
          <a:ext cx="285378" cy="252000"/>
        </p:xfrm>
        <a:graphic>
          <a:graphicData uri="http://schemas.openxmlformats.org/presentationml/2006/ole">
            <mc:AlternateContent xmlns:mc="http://schemas.openxmlformats.org/markup-compatibility/2006">
              <mc:Choice xmlns:v="urn:schemas-microsoft-com:vml" Requires="v">
                <p:oleObj name="Formula" r:id="rId6" imgW="134640" imgH="119520" progId="Equation.Ribbit">
                  <p:embed/>
                </p:oleObj>
              </mc:Choice>
              <mc:Fallback>
                <p:oleObj name="Formula" r:id="rId6" imgW="134640" imgH="119520" progId="Equation.Ribbit">
                  <p:embed/>
                  <p:pic>
                    <p:nvPicPr>
                      <p:cNvPr id="6" name="对象 5"/>
                      <p:cNvPicPr/>
                      <p:nvPr/>
                    </p:nvPicPr>
                    <p:blipFill>
                      <a:blip r:embed="rId3"/>
                      <a:stretch>
                        <a:fillRect/>
                      </a:stretch>
                    </p:blipFill>
                    <p:spPr>
                      <a:xfrm>
                        <a:off x="2698248" y="1972728"/>
                        <a:ext cx="285378" cy="252000"/>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3279530" y="1972728"/>
          <a:ext cx="300738" cy="280800"/>
        </p:xfrm>
        <a:graphic>
          <a:graphicData uri="http://schemas.openxmlformats.org/presentationml/2006/ole">
            <mc:AlternateContent xmlns:mc="http://schemas.openxmlformats.org/markup-compatibility/2006">
              <mc:Choice xmlns:v="urn:schemas-microsoft-com:vml" Requires="v">
                <p:oleObj name="Formula" r:id="rId7" imgW="143640" imgH="133560" progId="Equation.Ribbit">
                  <p:embed/>
                </p:oleObj>
              </mc:Choice>
              <mc:Fallback>
                <p:oleObj name="Formula" r:id="rId7" imgW="143640" imgH="133560" progId="Equation.Ribbit">
                  <p:embed/>
                  <p:pic>
                    <p:nvPicPr>
                      <p:cNvPr id="7" name="对象 6"/>
                      <p:cNvPicPr/>
                      <p:nvPr/>
                    </p:nvPicPr>
                    <p:blipFill>
                      <a:blip r:embed="rId5"/>
                      <a:stretch>
                        <a:fillRect/>
                      </a:stretch>
                    </p:blipFill>
                    <p:spPr>
                      <a:xfrm>
                        <a:off x="3279530" y="1972728"/>
                        <a:ext cx="300738" cy="280800"/>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7121054" y="1926886"/>
          <a:ext cx="285378" cy="252000"/>
        </p:xfrm>
        <a:graphic>
          <a:graphicData uri="http://schemas.openxmlformats.org/presentationml/2006/ole">
            <mc:AlternateContent xmlns:mc="http://schemas.openxmlformats.org/markup-compatibility/2006">
              <mc:Choice xmlns:v="urn:schemas-microsoft-com:vml" Requires="v">
                <p:oleObj name="Formula" r:id="rId8" imgW="134640" imgH="119520" progId="Equation.Ribbit">
                  <p:embed/>
                </p:oleObj>
              </mc:Choice>
              <mc:Fallback>
                <p:oleObj name="Formula" r:id="rId8" imgW="134640" imgH="119520" progId="Equation.Ribbit">
                  <p:embed/>
                  <p:pic>
                    <p:nvPicPr>
                      <p:cNvPr id="8" name="对象 7"/>
                      <p:cNvPicPr/>
                      <p:nvPr/>
                    </p:nvPicPr>
                    <p:blipFill>
                      <a:blip r:embed="rId3"/>
                      <a:stretch>
                        <a:fillRect/>
                      </a:stretch>
                    </p:blipFill>
                    <p:spPr>
                      <a:xfrm>
                        <a:off x="7121054" y="1926886"/>
                        <a:ext cx="285378" cy="252000"/>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7717696" y="1920769"/>
          <a:ext cx="300738" cy="280800"/>
        </p:xfrm>
        <a:graphic>
          <a:graphicData uri="http://schemas.openxmlformats.org/presentationml/2006/ole">
            <mc:AlternateContent xmlns:mc="http://schemas.openxmlformats.org/markup-compatibility/2006">
              <mc:Choice xmlns:v="urn:schemas-microsoft-com:vml" Requires="v">
                <p:oleObj name="Formula" r:id="rId9" imgW="143640" imgH="133560" progId="Equation.Ribbit">
                  <p:embed/>
                </p:oleObj>
              </mc:Choice>
              <mc:Fallback>
                <p:oleObj name="Formula" r:id="rId9" imgW="143640" imgH="133560" progId="Equation.Ribbit">
                  <p:embed/>
                  <p:pic>
                    <p:nvPicPr>
                      <p:cNvPr id="9" name="对象 8"/>
                      <p:cNvPicPr/>
                      <p:nvPr/>
                    </p:nvPicPr>
                    <p:blipFill>
                      <a:blip r:embed="rId5"/>
                      <a:stretch>
                        <a:fillRect/>
                      </a:stretch>
                    </p:blipFill>
                    <p:spPr>
                      <a:xfrm>
                        <a:off x="7717696" y="1920769"/>
                        <a:ext cx="300738" cy="2808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1632593" y="2806355"/>
          <a:ext cx="285378" cy="252000"/>
        </p:xfrm>
        <a:graphic>
          <a:graphicData uri="http://schemas.openxmlformats.org/presentationml/2006/ole">
            <mc:AlternateContent xmlns:mc="http://schemas.openxmlformats.org/markup-compatibility/2006">
              <mc:Choice xmlns:v="urn:schemas-microsoft-com:vml" Requires="v">
                <p:oleObj name="Formula" r:id="rId10" imgW="134640" imgH="119520" progId="Equation.Ribbit">
                  <p:embed/>
                </p:oleObj>
              </mc:Choice>
              <mc:Fallback>
                <p:oleObj name="Formula" r:id="rId10" imgW="134640" imgH="119520" progId="Equation.Ribbit">
                  <p:embed/>
                  <p:pic>
                    <p:nvPicPr>
                      <p:cNvPr id="10" name="对象 9"/>
                      <p:cNvPicPr/>
                      <p:nvPr/>
                    </p:nvPicPr>
                    <p:blipFill>
                      <a:blip r:embed="rId3"/>
                      <a:stretch>
                        <a:fillRect/>
                      </a:stretch>
                    </p:blipFill>
                    <p:spPr>
                      <a:xfrm>
                        <a:off x="1632593" y="2806355"/>
                        <a:ext cx="285378" cy="252000"/>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2333575" y="2797102"/>
          <a:ext cx="300738" cy="280800"/>
        </p:xfrm>
        <a:graphic>
          <a:graphicData uri="http://schemas.openxmlformats.org/presentationml/2006/ole">
            <mc:AlternateContent xmlns:mc="http://schemas.openxmlformats.org/markup-compatibility/2006">
              <mc:Choice xmlns:v="urn:schemas-microsoft-com:vml" Requires="v">
                <p:oleObj name="Formula" r:id="rId11" imgW="143640" imgH="133560" progId="Equation.Ribbit">
                  <p:embed/>
                </p:oleObj>
              </mc:Choice>
              <mc:Fallback>
                <p:oleObj name="Formula" r:id="rId11" imgW="143640" imgH="133560" progId="Equation.Ribbit">
                  <p:embed/>
                  <p:pic>
                    <p:nvPicPr>
                      <p:cNvPr id="11" name="对象 10"/>
                      <p:cNvPicPr/>
                      <p:nvPr/>
                    </p:nvPicPr>
                    <p:blipFill>
                      <a:blip r:embed="rId5"/>
                      <a:stretch>
                        <a:fillRect/>
                      </a:stretch>
                    </p:blipFill>
                    <p:spPr>
                      <a:xfrm>
                        <a:off x="2333575" y="2797102"/>
                        <a:ext cx="300738" cy="280800"/>
                      </a:xfrm>
                      <a:prstGeom prst="rect">
                        <a:avLst/>
                      </a:prstGeom>
                    </p:spPr>
                  </p:pic>
                </p:oleObj>
              </mc:Fallback>
            </mc:AlternateContent>
          </a:graphicData>
        </a:graphic>
      </p:graphicFrame>
      <p:sp>
        <p:nvSpPr>
          <p:cNvPr id="13" name="矩形 12"/>
          <p:cNvSpPr/>
          <p:nvPr/>
        </p:nvSpPr>
        <p:spPr>
          <a:xfrm>
            <a:off x="2698248" y="3982477"/>
            <a:ext cx="6789154" cy="83099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lvl="0"/>
            <a:r>
              <a:rPr lang="zh-CN" altLang="en-US" sz="2400" dirty="0"/>
              <a:t>用一个变量表示另一个变量</a:t>
            </a:r>
            <a:r>
              <a:rPr lang="en-US" altLang="zh-CN" sz="2400" dirty="0"/>
              <a:t>, </a:t>
            </a:r>
            <a:r>
              <a:rPr lang="zh-CN" altLang="en-US" sz="2400" dirty="0"/>
              <a:t>回代入对偶问题可得一个单变量的二次规划</a:t>
            </a:r>
            <a:r>
              <a:rPr lang="en-US" altLang="zh-CN" sz="2400" dirty="0"/>
              <a:t>, </a:t>
            </a:r>
            <a:r>
              <a:rPr lang="zh-CN" altLang="en-US" sz="2400" dirty="0"/>
              <a:t>该问题具有</a:t>
            </a:r>
            <a:r>
              <a:rPr lang="zh-CN" altLang="en-US" sz="2400" dirty="0">
                <a:solidFill>
                  <a:schemeClr val="tx2"/>
                </a:solidFill>
              </a:rPr>
              <a:t>闭式解</a:t>
            </a:r>
            <a:r>
              <a:rPr lang="en-US" altLang="zh-CN" sz="2400" dirty="0"/>
              <a:t>.</a:t>
            </a:r>
          </a:p>
        </p:txBody>
      </p:sp>
      <p:pic>
        <p:nvPicPr>
          <p:cNvPr id="15" name="图片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92979" y="5327575"/>
            <a:ext cx="164606" cy="371888"/>
          </a:xfrm>
          <a:prstGeom prst="rect">
            <a:avLst/>
          </a:prstGeom>
        </p:spPr>
      </p:pic>
      <p:pic>
        <p:nvPicPr>
          <p:cNvPr id="14" name="图片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52436" y="3159002"/>
            <a:ext cx="5480779" cy="719390"/>
          </a:xfrm>
          <a:prstGeom prst="rect">
            <a:avLst/>
          </a:prstGeom>
        </p:spPr>
      </p:pic>
      <p:pic>
        <p:nvPicPr>
          <p:cNvPr id="12" name="图片 11">
            <a:extLst>
              <a:ext uri="{FF2B5EF4-FFF2-40B4-BE49-F238E27FC236}">
                <a16:creationId xmlns:a16="http://schemas.microsoft.com/office/drawing/2014/main" id="{46178641-BDE6-200B-59CE-AB872E607765}"/>
              </a:ext>
            </a:extLst>
          </p:cNvPr>
          <p:cNvPicPr>
            <a:picLocks noChangeAspect="1"/>
          </p:cNvPicPr>
          <p:nvPr/>
        </p:nvPicPr>
        <p:blipFill rotWithShape="1">
          <a:blip r:embed="rId14">
            <a:duotone>
              <a:prstClr val="black"/>
              <a:schemeClr val="accent2">
                <a:tint val="45000"/>
                <a:satMod val="400000"/>
              </a:schemeClr>
            </a:duotone>
          </a:blip>
          <a:srcRect b="24342"/>
          <a:stretch/>
        </p:blipFill>
        <p:spPr>
          <a:xfrm>
            <a:off x="6329848" y="84085"/>
            <a:ext cx="5506552" cy="1673902"/>
          </a:xfrm>
          <a:prstGeom prst="rect">
            <a:avLst/>
          </a:prstGeom>
        </p:spPr>
      </p:pic>
    </p:spTree>
    <p:extLst>
      <p:ext uri="{BB962C8B-B14F-4D97-AF65-F5344CB8AC3E}">
        <p14:creationId xmlns:p14="http://schemas.microsoft.com/office/powerpoint/2010/main" val="304548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880EC-4F02-F10B-490F-053B3A8841E6}"/>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561C6275-AA4F-485A-9FC7-CE2BBFEB04E6}"/>
              </a:ext>
            </a:extLst>
          </p:cNvPr>
          <p:cNvPicPr>
            <a:picLocks noChangeAspect="1"/>
          </p:cNvPicPr>
          <p:nvPr/>
        </p:nvPicPr>
        <p:blipFill rotWithShape="1">
          <a:blip r:embed="rId2">
            <a:duotone>
              <a:prstClr val="black"/>
              <a:schemeClr val="accent2">
                <a:tint val="45000"/>
                <a:satMod val="400000"/>
              </a:schemeClr>
            </a:duotone>
          </a:blip>
          <a:srcRect b="25439"/>
          <a:stretch/>
        </p:blipFill>
        <p:spPr>
          <a:xfrm>
            <a:off x="1964173" y="73027"/>
            <a:ext cx="6148864" cy="1842059"/>
          </a:xfrm>
          <a:prstGeom prst="rect">
            <a:avLst/>
          </a:prstGeom>
        </p:spPr>
      </p:pic>
      <p:pic>
        <p:nvPicPr>
          <p:cNvPr id="6" name="图片 5">
            <a:extLst>
              <a:ext uri="{FF2B5EF4-FFF2-40B4-BE49-F238E27FC236}">
                <a16:creationId xmlns:a16="http://schemas.microsoft.com/office/drawing/2014/main" id="{F79D742F-BBC6-5BD5-178F-9BA7D14AAF83}"/>
              </a:ext>
            </a:extLst>
          </p:cNvPr>
          <p:cNvPicPr>
            <a:picLocks noChangeAspect="1"/>
          </p:cNvPicPr>
          <p:nvPr/>
        </p:nvPicPr>
        <p:blipFill>
          <a:blip r:embed="rId3">
            <a:biLevel thresh="75000"/>
          </a:blip>
          <a:stretch>
            <a:fillRect/>
          </a:stretch>
        </p:blipFill>
        <p:spPr>
          <a:xfrm>
            <a:off x="1028030" y="2016579"/>
            <a:ext cx="9481004" cy="4601587"/>
          </a:xfrm>
          <a:prstGeom prst="rect">
            <a:avLst/>
          </a:prstGeom>
        </p:spPr>
      </p:pic>
    </p:spTree>
    <p:extLst>
      <p:ext uri="{BB962C8B-B14F-4D97-AF65-F5344CB8AC3E}">
        <p14:creationId xmlns:p14="http://schemas.microsoft.com/office/powerpoint/2010/main" val="6022065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26BD065-B0BF-88ED-5172-35755D04AF4F}"/>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1405361" y="60256"/>
            <a:ext cx="8592514" cy="3428704"/>
          </a:xfrm>
          <a:prstGeom prst="rect">
            <a:avLst/>
          </a:prstGeom>
        </p:spPr>
      </p:pic>
      <p:pic>
        <p:nvPicPr>
          <p:cNvPr id="6" name="图片 5">
            <a:extLst>
              <a:ext uri="{FF2B5EF4-FFF2-40B4-BE49-F238E27FC236}">
                <a16:creationId xmlns:a16="http://schemas.microsoft.com/office/drawing/2014/main" id="{B60161DB-5817-E6CA-CF3F-F909ABB1E6A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1182795" y="3590144"/>
            <a:ext cx="9217527" cy="3083930"/>
          </a:xfrm>
          <a:prstGeom prst="rect">
            <a:avLst/>
          </a:prstGeom>
        </p:spPr>
      </p:pic>
      <p:pic>
        <p:nvPicPr>
          <p:cNvPr id="5" name="图片 4">
            <a:extLst>
              <a:ext uri="{FF2B5EF4-FFF2-40B4-BE49-F238E27FC236}">
                <a16:creationId xmlns:a16="http://schemas.microsoft.com/office/drawing/2014/main" id="{BA54938B-D694-0CD5-16CF-17F5861461C1}"/>
              </a:ext>
            </a:extLst>
          </p:cNvPr>
          <p:cNvPicPr>
            <a:picLocks noChangeAspect="1"/>
          </p:cNvPicPr>
          <p:nvPr/>
        </p:nvPicPr>
        <p:blipFill>
          <a:blip r:embed="rId6"/>
          <a:stretch>
            <a:fillRect/>
          </a:stretch>
        </p:blipFill>
        <p:spPr>
          <a:xfrm>
            <a:off x="5791558" y="5510894"/>
            <a:ext cx="3976508" cy="701234"/>
          </a:xfrm>
          <a:prstGeom prst="rect">
            <a:avLst/>
          </a:prstGeom>
        </p:spPr>
      </p:pic>
    </p:spTree>
    <p:extLst>
      <p:ext uri="{BB962C8B-B14F-4D97-AF65-F5344CB8AC3E}">
        <p14:creationId xmlns:p14="http://schemas.microsoft.com/office/powerpoint/2010/main" val="64251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3AD292-69F7-FAFC-281E-7CF93B3ED9AF}"/>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9DA1D94F-01BD-171C-BD3E-4D84089FA0D8}"/>
              </a:ext>
            </a:extLst>
          </p:cNvPr>
          <p:cNvPicPr>
            <a:picLocks noChangeAspect="1"/>
          </p:cNvPicPr>
          <p:nvPr/>
        </p:nvPicPr>
        <p:blipFill>
          <a:blip r:embed="rId2"/>
          <a:stretch>
            <a:fillRect/>
          </a:stretch>
        </p:blipFill>
        <p:spPr>
          <a:xfrm>
            <a:off x="504228" y="1469036"/>
            <a:ext cx="11687772" cy="4107305"/>
          </a:xfrm>
          <a:prstGeom prst="rect">
            <a:avLst/>
          </a:prstGeom>
        </p:spPr>
      </p:pic>
    </p:spTree>
    <p:extLst>
      <p:ext uri="{BB962C8B-B14F-4D97-AF65-F5344CB8AC3E}">
        <p14:creationId xmlns:p14="http://schemas.microsoft.com/office/powerpoint/2010/main" val="481187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0803" y="138113"/>
            <a:ext cx="7886700" cy="570310"/>
          </a:xfrm>
        </p:spPr>
        <p:txBody>
          <a:bodyPr vert="horz" lIns="91440" tIns="45720" rIns="91440" bIns="45720" rtlCol="0" anchor="ctr">
            <a:normAutofit fontScale="90000"/>
          </a:bodyPr>
          <a:lstStyle/>
          <a:p>
            <a:r>
              <a:rPr altLang="en-US" dirty="0" err="1"/>
              <a:t>最优分离超平面</a:t>
            </a:r>
            <a:endParaRPr altLang="zh-CN" dirty="0"/>
          </a:p>
        </p:txBody>
      </p:sp>
      <p:sp>
        <p:nvSpPr>
          <p:cNvPr id="22531" name="内容占位符 2"/>
          <p:cNvSpPr>
            <a:spLocks noGrp="1"/>
          </p:cNvSpPr>
          <p:nvPr>
            <p:ph idx="1"/>
          </p:nvPr>
        </p:nvSpPr>
        <p:spPr>
          <a:xfrm>
            <a:off x="694944" y="1746649"/>
            <a:ext cx="2657857" cy="3788569"/>
          </a:xfrm>
        </p:spPr>
        <p:txBody>
          <a:bodyPr>
            <a:noAutofit/>
          </a:bodyPr>
          <a:lstStyle/>
          <a:p>
            <a:pPr eaLnBrk="1" hangingPunct="1">
              <a:lnSpc>
                <a:spcPct val="150000"/>
              </a:lnSpc>
            </a:pPr>
            <a:r>
              <a:rPr altLang="en-US" sz="2800" b="1" dirty="0">
                <a:latin typeface="+mn-ea"/>
                <a:ea typeface="+mn-ea"/>
              </a:rPr>
              <a:t>要选择这样一个超平面</a:t>
            </a:r>
            <a:r>
              <a:rPr lang="en-US" altLang="zh-CN" sz="2800" b="1" dirty="0">
                <a:latin typeface="+mn-ea"/>
                <a:ea typeface="+mn-ea"/>
              </a:rPr>
              <a:t>–</a:t>
            </a:r>
            <a:r>
              <a:rPr altLang="en-US" sz="2800" b="1" dirty="0">
                <a:solidFill>
                  <a:srgbClr val="FF0000"/>
                </a:solidFill>
                <a:latin typeface="+mn-ea"/>
                <a:ea typeface="+mn-ea"/>
              </a:rPr>
              <a:t>尽可能的远离所有类别的数据点：</a:t>
            </a:r>
          </a:p>
        </p:txBody>
      </p:sp>
      <p:pic>
        <p:nvPicPr>
          <p:cNvPr id="22532"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2802" y="1358556"/>
            <a:ext cx="7088629" cy="461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1133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57064" y="71852"/>
            <a:ext cx="7886700" cy="570310"/>
          </a:xfrm>
        </p:spPr>
        <p:txBody>
          <a:bodyPr vert="horz" lIns="91440" tIns="45720" rIns="91440" bIns="45720" rtlCol="0" anchor="ctr">
            <a:normAutofit fontScale="90000"/>
          </a:bodyPr>
          <a:lstStyle/>
          <a:p>
            <a:r>
              <a:rPr altLang="en-US" dirty="0" err="1"/>
              <a:t>最优分离超平面</a:t>
            </a:r>
            <a:endParaRPr altLang="zh-CN" dirty="0"/>
          </a:p>
        </p:txBody>
      </p:sp>
      <p:sp>
        <p:nvSpPr>
          <p:cNvPr id="23555" name="内容占位符 2"/>
          <p:cNvSpPr>
            <a:spLocks noGrp="1"/>
          </p:cNvSpPr>
          <p:nvPr>
            <p:ph idx="1"/>
          </p:nvPr>
        </p:nvSpPr>
        <p:spPr>
          <a:xfrm>
            <a:off x="707322" y="1468353"/>
            <a:ext cx="3553782" cy="3788569"/>
          </a:xfrm>
        </p:spPr>
        <p:txBody>
          <a:bodyPr>
            <a:noAutofit/>
          </a:bodyPr>
          <a:lstStyle/>
          <a:p>
            <a:pPr eaLnBrk="1" hangingPunct="1">
              <a:lnSpc>
                <a:spcPct val="150000"/>
              </a:lnSpc>
            </a:pPr>
            <a:r>
              <a:rPr altLang="en-US" sz="2400" b="1" dirty="0">
                <a:latin typeface="+mn-ea"/>
                <a:ea typeface="+mn-ea"/>
              </a:rPr>
              <a:t>更加健壮</a:t>
            </a:r>
            <a:endParaRPr lang="en-US" altLang="zh-CN" sz="2400" b="1" dirty="0">
              <a:latin typeface="+mn-ea"/>
              <a:ea typeface="+mn-ea"/>
            </a:endParaRPr>
          </a:p>
          <a:p>
            <a:pPr eaLnBrk="1" hangingPunct="1">
              <a:lnSpc>
                <a:spcPct val="150000"/>
              </a:lnSpc>
            </a:pPr>
            <a:r>
              <a:rPr altLang="en-US" sz="2400" b="1" dirty="0">
                <a:latin typeface="+mn-ea"/>
                <a:ea typeface="+mn-ea"/>
              </a:rPr>
              <a:t>就是要找到这样一个最优分类超平面，保证：</a:t>
            </a:r>
            <a:endParaRPr lang="en-US" altLang="zh-CN" sz="2400" b="1" dirty="0">
              <a:latin typeface="+mn-ea"/>
              <a:ea typeface="+mn-ea"/>
            </a:endParaRPr>
          </a:p>
          <a:p>
            <a:r>
              <a:rPr altLang="en-US" sz="2400" b="1" dirty="0">
                <a:latin typeface="+mn-ea"/>
                <a:ea typeface="+mn-ea"/>
              </a:rPr>
              <a:t>正确地对</a:t>
            </a:r>
            <a:r>
              <a:rPr altLang="en-US" sz="2400" b="1" dirty="0">
                <a:solidFill>
                  <a:srgbClr val="FF0000"/>
                </a:solidFill>
                <a:latin typeface="+mn-ea"/>
                <a:ea typeface="+mn-ea"/>
              </a:rPr>
              <a:t>训练数据</a:t>
            </a:r>
            <a:r>
              <a:rPr altLang="en-US" sz="2400" b="1" dirty="0">
                <a:latin typeface="+mn-ea"/>
                <a:ea typeface="+mn-ea"/>
              </a:rPr>
              <a:t>进行分类</a:t>
            </a:r>
          </a:p>
          <a:p>
            <a:r>
              <a:rPr altLang="en-US" sz="2400" b="1" dirty="0">
                <a:latin typeface="+mn-ea"/>
                <a:ea typeface="+mn-ea"/>
              </a:rPr>
              <a:t>对</a:t>
            </a:r>
            <a:r>
              <a:rPr altLang="en-US" sz="2400" b="1" dirty="0">
                <a:solidFill>
                  <a:srgbClr val="FF0000"/>
                </a:solidFill>
                <a:latin typeface="+mn-ea"/>
                <a:ea typeface="+mn-ea"/>
              </a:rPr>
              <a:t>未知数据</a:t>
            </a:r>
            <a:r>
              <a:rPr altLang="en-US" sz="2400" b="1" dirty="0">
                <a:latin typeface="+mn-ea"/>
                <a:ea typeface="+mn-ea"/>
              </a:rPr>
              <a:t>也要进行很好的分类</a:t>
            </a:r>
          </a:p>
          <a:p>
            <a:pPr eaLnBrk="1" hangingPunct="1">
              <a:lnSpc>
                <a:spcPct val="150000"/>
              </a:lnSpc>
            </a:pPr>
            <a:endParaRPr altLang="en-US" sz="2400" b="1" dirty="0">
              <a:latin typeface="+mn-ea"/>
              <a:ea typeface="+mn-ea"/>
            </a:endParaRPr>
          </a:p>
        </p:txBody>
      </p:sp>
      <p:pic>
        <p:nvPicPr>
          <p:cNvPr id="23556"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51956" y="1468353"/>
            <a:ext cx="5869781" cy="3899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7101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77552" y="118235"/>
            <a:ext cx="7886700" cy="570310"/>
          </a:xfrm>
        </p:spPr>
        <p:txBody>
          <a:bodyPr vert="horz" lIns="91440" tIns="45720" rIns="91440" bIns="45720" rtlCol="0" anchor="ctr">
            <a:normAutofit fontScale="90000"/>
          </a:bodyPr>
          <a:lstStyle/>
          <a:p>
            <a:r>
              <a:rPr altLang="en-US" dirty="0" err="1"/>
              <a:t>最优分离超平面的间隔</a:t>
            </a:r>
            <a:endParaRPr altLang="zh-CN" dirty="0"/>
          </a:p>
        </p:txBody>
      </p:sp>
      <p:sp>
        <p:nvSpPr>
          <p:cNvPr id="24579" name="内容占位符 2"/>
          <p:cNvSpPr>
            <a:spLocks noGrp="1"/>
          </p:cNvSpPr>
          <p:nvPr>
            <p:ph idx="1"/>
          </p:nvPr>
        </p:nvSpPr>
        <p:spPr>
          <a:xfrm>
            <a:off x="764042" y="1534715"/>
            <a:ext cx="3169222" cy="4683205"/>
          </a:xfrm>
        </p:spPr>
        <p:txBody>
          <a:bodyPr>
            <a:noAutofit/>
          </a:bodyPr>
          <a:lstStyle/>
          <a:p>
            <a:pPr eaLnBrk="1" hangingPunct="1">
              <a:lnSpc>
                <a:spcPct val="150000"/>
              </a:lnSpc>
            </a:pPr>
            <a:r>
              <a:rPr lang="en-US" altLang="zh-CN" sz="2400" b="1" dirty="0">
                <a:latin typeface="+mn-ea"/>
                <a:ea typeface="+mn-ea"/>
              </a:rPr>
              <a:t>Margin</a:t>
            </a:r>
            <a:r>
              <a:rPr altLang="en-US" sz="2400" b="1" dirty="0">
                <a:latin typeface="+mn-ea"/>
                <a:ea typeface="+mn-ea"/>
              </a:rPr>
              <a:t>就是最优分离超平面的</a:t>
            </a:r>
            <a:r>
              <a:rPr altLang="en-US" sz="2400" b="1" dirty="0">
                <a:solidFill>
                  <a:srgbClr val="FF0000"/>
                </a:solidFill>
                <a:latin typeface="+mn-ea"/>
                <a:ea typeface="+mn-ea"/>
              </a:rPr>
              <a:t>间隔</a:t>
            </a:r>
            <a:r>
              <a:rPr altLang="en-US" sz="2400" b="1" dirty="0">
                <a:latin typeface="+mn-ea"/>
                <a:ea typeface="+mn-ea"/>
              </a:rPr>
              <a:t>。</a:t>
            </a:r>
          </a:p>
          <a:p>
            <a:pPr eaLnBrk="1" hangingPunct="1">
              <a:lnSpc>
                <a:spcPct val="150000"/>
              </a:lnSpc>
            </a:pPr>
            <a:r>
              <a:rPr altLang="en-US" sz="2400" b="1" dirty="0">
                <a:latin typeface="+mn-ea"/>
                <a:ea typeface="+mn-ea"/>
              </a:rPr>
              <a:t>给定一个特定的超平面，可以计算出这个超平面与和它最接近的数据点之间的距离。间隔（</a:t>
            </a:r>
            <a:r>
              <a:rPr lang="en-US" altLang="zh-CN" sz="2400" b="1" dirty="0">
                <a:latin typeface="+mn-ea"/>
                <a:ea typeface="+mn-ea"/>
              </a:rPr>
              <a:t>Margin</a:t>
            </a:r>
            <a:r>
              <a:rPr altLang="en-US" sz="2400" b="1" dirty="0">
                <a:latin typeface="+mn-ea"/>
                <a:ea typeface="+mn-ea"/>
              </a:rPr>
              <a:t>）就是</a:t>
            </a:r>
            <a:r>
              <a:rPr altLang="en-US" sz="2400" b="1" dirty="0">
                <a:solidFill>
                  <a:srgbClr val="FF0000"/>
                </a:solidFill>
                <a:latin typeface="+mn-ea"/>
                <a:ea typeface="+mn-ea"/>
              </a:rPr>
              <a:t>二倍的这个距离</a:t>
            </a:r>
            <a:r>
              <a:rPr altLang="en-US" sz="2400" b="1" dirty="0">
                <a:latin typeface="+mn-ea"/>
                <a:ea typeface="+mn-ea"/>
              </a:rPr>
              <a:t>。</a:t>
            </a:r>
          </a:p>
        </p:txBody>
      </p:sp>
      <p:pic>
        <p:nvPicPr>
          <p:cNvPr id="2458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45328" y="1655022"/>
            <a:ext cx="6242972" cy="414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7974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21644" y="111609"/>
            <a:ext cx="7886700" cy="570310"/>
          </a:xfrm>
        </p:spPr>
        <p:txBody>
          <a:bodyPr vert="horz" lIns="91440" tIns="45720" rIns="91440" bIns="45720" rtlCol="0" anchor="ctr">
            <a:normAutofit fontScale="90000"/>
          </a:bodyPr>
          <a:lstStyle/>
          <a:p>
            <a:r>
              <a:rPr altLang="en-US" dirty="0" err="1"/>
              <a:t>最优分离超平面的间隔</a:t>
            </a:r>
            <a:endParaRPr altLang="zh-CN" dirty="0"/>
          </a:p>
        </p:txBody>
      </p:sp>
      <p:sp>
        <p:nvSpPr>
          <p:cNvPr id="25603" name="内容占位符 2"/>
          <p:cNvSpPr>
            <a:spLocks noGrp="1"/>
          </p:cNvSpPr>
          <p:nvPr>
            <p:ph idx="1"/>
          </p:nvPr>
        </p:nvSpPr>
        <p:spPr>
          <a:xfrm>
            <a:off x="624365" y="1095968"/>
            <a:ext cx="3197827" cy="4305558"/>
          </a:xfrm>
        </p:spPr>
        <p:txBody>
          <a:bodyPr>
            <a:noAutofit/>
          </a:bodyPr>
          <a:lstStyle/>
          <a:p>
            <a:pPr eaLnBrk="1" hangingPunct="1">
              <a:lnSpc>
                <a:spcPct val="150000"/>
              </a:lnSpc>
            </a:pPr>
            <a:r>
              <a:rPr altLang="en-US" sz="2400" b="1" dirty="0">
                <a:latin typeface="+mn-ea"/>
                <a:ea typeface="+mn-ea"/>
              </a:rPr>
              <a:t>一般来说，间隔（</a:t>
            </a:r>
            <a:r>
              <a:rPr lang="en-US" altLang="zh-CN" sz="2400" b="1" dirty="0">
                <a:latin typeface="+mn-ea"/>
                <a:ea typeface="+mn-ea"/>
              </a:rPr>
              <a:t>Margin</a:t>
            </a:r>
            <a:r>
              <a:rPr altLang="en-US" sz="2400" b="1" dirty="0">
                <a:latin typeface="+mn-ea"/>
                <a:ea typeface="+mn-ea"/>
              </a:rPr>
              <a:t>）中间是无点区域。这意味着里面不会有任何点。（注：在数据有噪声的情况下，可能达不到这么理想的状况，所以后面会引入</a:t>
            </a:r>
            <a:r>
              <a:rPr altLang="en-US" sz="2400" b="1" dirty="0">
                <a:solidFill>
                  <a:srgbClr val="FF0000"/>
                </a:solidFill>
                <a:latin typeface="+mn-ea"/>
                <a:ea typeface="+mn-ea"/>
              </a:rPr>
              <a:t>软间隔分类器</a:t>
            </a:r>
            <a:r>
              <a:rPr altLang="en-US" sz="2400" b="1" dirty="0">
                <a:latin typeface="+mn-ea"/>
                <a:ea typeface="+mn-ea"/>
              </a:rPr>
              <a:t>）</a:t>
            </a:r>
          </a:p>
          <a:p>
            <a:pPr eaLnBrk="1" hangingPunct="1">
              <a:lnSpc>
                <a:spcPct val="150000"/>
              </a:lnSpc>
            </a:pPr>
            <a:endParaRPr altLang="en-US" sz="2400" b="1" dirty="0">
              <a:latin typeface="+mn-ea"/>
              <a:ea typeface="+mn-ea"/>
            </a:endParaRPr>
          </a:p>
        </p:txBody>
      </p:sp>
      <p:pic>
        <p:nvPicPr>
          <p:cNvPr id="2560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27278" y="1425152"/>
            <a:ext cx="6289746" cy="4180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6217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77551" y="177869"/>
            <a:ext cx="7886700" cy="570310"/>
          </a:xfrm>
        </p:spPr>
        <p:txBody>
          <a:bodyPr vert="horz" lIns="91440" tIns="45720" rIns="91440" bIns="45720" rtlCol="0" anchor="ctr">
            <a:normAutofit fontScale="90000"/>
          </a:bodyPr>
          <a:lstStyle/>
          <a:p>
            <a:r>
              <a:rPr altLang="en-US" dirty="0" err="1"/>
              <a:t>最优分离超平面的间隔</a:t>
            </a:r>
            <a:endParaRPr altLang="zh-CN" dirty="0"/>
          </a:p>
        </p:txBody>
      </p:sp>
      <p:sp>
        <p:nvSpPr>
          <p:cNvPr id="26627" name="内容占位符 2"/>
          <p:cNvSpPr>
            <a:spLocks noGrp="1"/>
          </p:cNvSpPr>
          <p:nvPr>
            <p:ph idx="1"/>
          </p:nvPr>
        </p:nvSpPr>
        <p:spPr>
          <a:xfrm>
            <a:off x="550939" y="1357416"/>
            <a:ext cx="2449704" cy="4257000"/>
          </a:xfrm>
        </p:spPr>
        <p:txBody>
          <a:bodyPr>
            <a:noAutofit/>
          </a:bodyPr>
          <a:lstStyle/>
          <a:p>
            <a:pPr eaLnBrk="1" hangingPunct="1">
              <a:lnSpc>
                <a:spcPct val="150000"/>
              </a:lnSpc>
            </a:pPr>
            <a:r>
              <a:rPr altLang="en-US" sz="2400" b="1" dirty="0">
                <a:latin typeface="+mn-ea"/>
                <a:ea typeface="+mn-ea"/>
              </a:rPr>
              <a:t>从刚才的分割超平面里再选一个，间隔会看起来像这样：</a:t>
            </a:r>
            <a:endParaRPr lang="en-US" altLang="zh-CN" sz="2400" b="1" dirty="0">
              <a:latin typeface="+mn-ea"/>
              <a:ea typeface="+mn-ea"/>
            </a:endParaRPr>
          </a:p>
          <a:p>
            <a:pPr eaLnBrk="1" hangingPunct="1">
              <a:lnSpc>
                <a:spcPct val="150000"/>
              </a:lnSpc>
            </a:pPr>
            <a:r>
              <a:rPr altLang="en-US" sz="2400" b="1" dirty="0">
                <a:latin typeface="+mn-ea"/>
                <a:ea typeface="+mn-ea"/>
              </a:rPr>
              <a:t>可以清楚地看出，</a:t>
            </a:r>
            <a:r>
              <a:rPr lang="en-US" altLang="zh-CN" sz="2400" b="1" dirty="0">
                <a:solidFill>
                  <a:srgbClr val="FF0000"/>
                </a:solidFill>
                <a:latin typeface="+mn-ea"/>
                <a:ea typeface="+mn-ea"/>
              </a:rPr>
              <a:t>B</a:t>
            </a:r>
            <a:r>
              <a:rPr altLang="en-US" sz="2400" b="1" dirty="0">
                <a:solidFill>
                  <a:srgbClr val="FF0000"/>
                </a:solidFill>
                <a:latin typeface="+mn-ea"/>
                <a:ea typeface="+mn-ea"/>
              </a:rPr>
              <a:t>的间隔要小于</a:t>
            </a:r>
            <a:r>
              <a:rPr lang="en-US" altLang="zh-CN" sz="2400" b="1" dirty="0">
                <a:solidFill>
                  <a:srgbClr val="FF0000"/>
                </a:solidFill>
                <a:latin typeface="+mn-ea"/>
                <a:ea typeface="+mn-ea"/>
              </a:rPr>
              <a:t>A</a:t>
            </a:r>
            <a:r>
              <a:rPr altLang="en-US" sz="2400" b="1" dirty="0">
                <a:solidFill>
                  <a:srgbClr val="FF0000"/>
                </a:solidFill>
                <a:latin typeface="+mn-ea"/>
                <a:ea typeface="+mn-ea"/>
              </a:rPr>
              <a:t>的间隔</a:t>
            </a:r>
            <a:r>
              <a:rPr altLang="en-US" sz="2400" b="1" dirty="0">
                <a:latin typeface="+mn-ea"/>
                <a:ea typeface="+mn-ea"/>
              </a:rPr>
              <a:t>。</a:t>
            </a:r>
          </a:p>
        </p:txBody>
      </p:sp>
      <p:pic>
        <p:nvPicPr>
          <p:cNvPr id="26628"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86540" y="1357416"/>
            <a:ext cx="7129669" cy="4723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78570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84177" y="144739"/>
            <a:ext cx="7886700" cy="570310"/>
          </a:xfrm>
        </p:spPr>
        <p:txBody>
          <a:bodyPr vert="horz" lIns="91440" tIns="45720" rIns="91440" bIns="45720" rtlCol="0" anchor="ctr">
            <a:normAutofit fontScale="90000"/>
          </a:bodyPr>
          <a:lstStyle/>
          <a:p>
            <a:r>
              <a:rPr altLang="en-US"/>
              <a:t>最优分离超平面的间隔</a:t>
            </a:r>
            <a:endParaRPr altLang="zh-CN"/>
          </a:p>
        </p:txBody>
      </p:sp>
      <p:sp>
        <p:nvSpPr>
          <p:cNvPr id="27651" name="内容占位符 2"/>
          <p:cNvSpPr>
            <a:spLocks noGrp="1"/>
          </p:cNvSpPr>
          <p:nvPr>
            <p:ph idx="1"/>
          </p:nvPr>
        </p:nvSpPr>
        <p:spPr>
          <a:xfrm>
            <a:off x="609601" y="1244680"/>
            <a:ext cx="4527632" cy="4327766"/>
          </a:xfrm>
        </p:spPr>
        <p:txBody>
          <a:bodyPr>
            <a:noAutofit/>
          </a:bodyPr>
          <a:lstStyle/>
          <a:p>
            <a:pPr eaLnBrk="1" hangingPunct="1">
              <a:lnSpc>
                <a:spcPct val="150000"/>
              </a:lnSpc>
            </a:pPr>
            <a:r>
              <a:rPr altLang="en-US" sz="2400" b="1" dirty="0">
                <a:latin typeface="+mn-ea"/>
                <a:ea typeface="+mn-ea"/>
              </a:rPr>
              <a:t>有以下的观察结果：</a:t>
            </a:r>
            <a:endParaRPr lang="en-US" altLang="zh-CN" sz="2400" b="1" dirty="0">
              <a:latin typeface="+mn-ea"/>
              <a:ea typeface="+mn-ea"/>
            </a:endParaRPr>
          </a:p>
          <a:p>
            <a:r>
              <a:rPr altLang="en-US" sz="2400" b="1" dirty="0">
                <a:latin typeface="+mn-ea"/>
                <a:ea typeface="+mn-ea"/>
              </a:rPr>
              <a:t>如果一个超平面有非常接近的一个数据点，那么间隔会小。</a:t>
            </a:r>
          </a:p>
          <a:p>
            <a:r>
              <a:rPr altLang="en-US" sz="2400" b="1" dirty="0">
                <a:latin typeface="+mn-ea"/>
                <a:ea typeface="+mn-ea"/>
              </a:rPr>
              <a:t>如果一个超平面离数据点越远，那么间隔越大。</a:t>
            </a:r>
          </a:p>
          <a:p>
            <a:r>
              <a:rPr altLang="en-US" sz="2400" b="1" dirty="0">
                <a:latin typeface="+mn-ea"/>
                <a:ea typeface="+mn-ea"/>
              </a:rPr>
              <a:t>这意味着</a:t>
            </a:r>
            <a:r>
              <a:rPr altLang="en-US" sz="2400" b="1" dirty="0">
                <a:solidFill>
                  <a:srgbClr val="FF0000"/>
                </a:solidFill>
                <a:latin typeface="+mn-ea"/>
                <a:ea typeface="+mn-ea"/>
              </a:rPr>
              <a:t>最优超平面将有最大的间隔</a:t>
            </a:r>
            <a:r>
              <a:rPr altLang="en-US" sz="2400" b="1" dirty="0">
                <a:latin typeface="+mn-ea"/>
                <a:ea typeface="+mn-ea"/>
              </a:rPr>
              <a:t>。</a:t>
            </a:r>
          </a:p>
          <a:p>
            <a:r>
              <a:rPr lang="en-US" altLang="zh-CN" sz="2400" b="1" dirty="0">
                <a:solidFill>
                  <a:srgbClr val="FF0000"/>
                </a:solidFill>
                <a:latin typeface="+mn-ea"/>
                <a:ea typeface="+mn-ea"/>
              </a:rPr>
              <a:t>SVM</a:t>
            </a:r>
            <a:r>
              <a:rPr altLang="en-US" sz="2400" b="1" dirty="0">
                <a:solidFill>
                  <a:srgbClr val="FF0000"/>
                </a:solidFill>
                <a:latin typeface="+mn-ea"/>
                <a:ea typeface="+mn-ea"/>
              </a:rPr>
              <a:t>是利用间隔最大化求得最优分离超平面。</a:t>
            </a:r>
            <a:endParaRPr lang="en-US" altLang="zh-CN" sz="2400" b="1" dirty="0">
              <a:solidFill>
                <a:srgbClr val="FF0000"/>
              </a:solidFill>
              <a:latin typeface="+mn-ea"/>
              <a:ea typeface="+mn-ea"/>
            </a:endParaRPr>
          </a:p>
          <a:p>
            <a:r>
              <a:rPr altLang="en-US" sz="2400" b="1" dirty="0">
                <a:solidFill>
                  <a:srgbClr val="FF0000"/>
                </a:solidFill>
                <a:latin typeface="+mn-ea"/>
                <a:ea typeface="+mn-ea"/>
              </a:rPr>
              <a:t>如何求距离呢？一个点（向量）到直线（超平面）的距离</a:t>
            </a:r>
          </a:p>
          <a:p>
            <a:pPr eaLnBrk="1" hangingPunct="1">
              <a:lnSpc>
                <a:spcPct val="150000"/>
              </a:lnSpc>
            </a:pPr>
            <a:endParaRPr lang="en-US" altLang="zh-CN" sz="2400" b="1" dirty="0">
              <a:latin typeface="+mn-ea"/>
              <a:ea typeface="+mn-ea"/>
            </a:endParaRPr>
          </a:p>
          <a:p>
            <a:pPr eaLnBrk="1" hangingPunct="1">
              <a:lnSpc>
                <a:spcPct val="150000"/>
              </a:lnSpc>
            </a:pPr>
            <a:endParaRPr altLang="en-US" sz="2400" b="1" dirty="0">
              <a:latin typeface="+mn-ea"/>
              <a:ea typeface="+mn-ea"/>
            </a:endParaRPr>
          </a:p>
        </p:txBody>
      </p:sp>
      <p:pic>
        <p:nvPicPr>
          <p:cNvPr id="27652"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8401" y="1872855"/>
            <a:ext cx="4792886" cy="3699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61452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10682" y="138708"/>
            <a:ext cx="7886700" cy="570310"/>
          </a:xfrm>
        </p:spPr>
        <p:txBody>
          <a:bodyPr vert="horz" lIns="91440" tIns="45720" rIns="91440" bIns="45720" rtlCol="0" anchor="ctr">
            <a:normAutofit fontScale="90000"/>
          </a:bodyPr>
          <a:lstStyle/>
          <a:p>
            <a:r>
              <a:rPr lang="en-US" altLang="zh-CN" dirty="0" err="1"/>
              <a:t>SVM</a:t>
            </a:r>
            <a:r>
              <a:rPr altLang="en-US" dirty="0" err="1"/>
              <a:t>的超平面</a:t>
            </a:r>
            <a:endParaRPr altLang="zh-CN" dirty="0"/>
          </a:p>
        </p:txBody>
      </p:sp>
      <p:sp>
        <p:nvSpPr>
          <p:cNvPr id="28675" name="内容占位符 2"/>
          <p:cNvSpPr>
            <a:spLocks noGrp="1"/>
          </p:cNvSpPr>
          <p:nvPr>
            <p:ph idx="1"/>
          </p:nvPr>
        </p:nvSpPr>
        <p:spPr>
          <a:xfrm>
            <a:off x="1231821" y="1761822"/>
            <a:ext cx="8730854" cy="3942160"/>
          </a:xfrm>
        </p:spPr>
        <p:txBody>
          <a:bodyPr>
            <a:normAutofit/>
          </a:bodyPr>
          <a:lstStyle/>
          <a:p>
            <a:pPr eaLnBrk="1" hangingPunct="1">
              <a:lnSpc>
                <a:spcPct val="150000"/>
              </a:lnSpc>
            </a:pPr>
            <a:r>
              <a:rPr altLang="en-US" sz="2400" b="1" dirty="0">
                <a:latin typeface="+mn-ea"/>
                <a:ea typeface="+mn-ea"/>
              </a:rPr>
              <a:t>一条直线的数学方程是</a:t>
            </a:r>
            <a:r>
              <a:rPr lang="en-US" altLang="zh-CN" sz="2400" b="1" dirty="0">
                <a:latin typeface="+mn-ea"/>
                <a:ea typeface="+mn-ea"/>
              </a:rPr>
              <a:t>:                 </a:t>
            </a:r>
            <a:r>
              <a:rPr altLang="en-US" sz="2400" b="1" dirty="0">
                <a:latin typeface="+mn-ea"/>
                <a:ea typeface="+mn-ea"/>
                <a:sym typeface="Wingdings" panose="05000000000000000000" pitchFamily="2" charset="2"/>
              </a:rPr>
              <a:t>等价于</a:t>
            </a:r>
            <a:r>
              <a:rPr lang="en-US" altLang="zh-CN" sz="2400" b="1" dirty="0">
                <a:latin typeface="+mn-ea"/>
                <a:ea typeface="+mn-ea"/>
                <a:sym typeface="Wingdings" panose="05000000000000000000" pitchFamily="2" charset="2"/>
              </a:rPr>
              <a:t>      </a:t>
            </a:r>
            <a:endParaRPr lang="en-US" altLang="zh-CN" sz="2400" b="1" dirty="0">
              <a:latin typeface="+mn-ea"/>
              <a:ea typeface="+mn-ea"/>
            </a:endParaRPr>
          </a:p>
          <a:p>
            <a:pPr eaLnBrk="1" hangingPunct="1">
              <a:lnSpc>
                <a:spcPct val="150000"/>
              </a:lnSpc>
            </a:pPr>
            <a:r>
              <a:rPr altLang="en-US" sz="2400" b="1" dirty="0">
                <a:latin typeface="+mn-ea"/>
                <a:ea typeface="+mn-ea"/>
              </a:rPr>
              <a:t>超平面会被定义成类似的形式</a:t>
            </a:r>
            <a:r>
              <a:rPr lang="en-US" altLang="zh-CN" sz="2400" b="1" dirty="0">
                <a:latin typeface="+mn-ea"/>
                <a:ea typeface="+mn-ea"/>
              </a:rPr>
              <a:t>:                (</a:t>
            </a:r>
            <a:r>
              <a:rPr altLang="en-US" sz="2400" b="1" dirty="0">
                <a:latin typeface="+mn-ea"/>
                <a:ea typeface="+mn-ea"/>
              </a:rPr>
              <a:t>适用于高维空间，向量</a:t>
            </a:r>
            <a:r>
              <a:rPr lang="en-US" altLang="zh-CN" sz="2400" b="1" dirty="0">
                <a:latin typeface="+mn-ea"/>
                <a:ea typeface="+mn-ea"/>
              </a:rPr>
              <a:t>w</a:t>
            </a:r>
            <a:r>
              <a:rPr altLang="en-US" sz="2400" b="1" dirty="0">
                <a:latin typeface="+mn-ea"/>
                <a:ea typeface="+mn-ea"/>
              </a:rPr>
              <a:t>与超平面垂直（方便计算点到超平面的距离）</a:t>
            </a:r>
            <a:endParaRPr lang="en-US" altLang="zh-CN" sz="2400" b="1" dirty="0">
              <a:latin typeface="+mn-ea"/>
              <a:ea typeface="+mn-ea"/>
            </a:endParaRPr>
          </a:p>
          <a:p>
            <a:pPr eaLnBrk="1" hangingPunct="1">
              <a:lnSpc>
                <a:spcPct val="150000"/>
              </a:lnSpc>
            </a:pPr>
            <a:r>
              <a:rPr altLang="en-US" sz="2400" b="1" dirty="0">
                <a:latin typeface="+mn-ea"/>
                <a:ea typeface="+mn-ea"/>
              </a:rPr>
              <a:t>有两个向量</a:t>
            </a:r>
            <a:r>
              <a:rPr lang="en-US" altLang="zh-CN" sz="2400" b="1" dirty="0">
                <a:latin typeface="+mn-ea"/>
                <a:ea typeface="+mn-ea"/>
              </a:rPr>
              <a:t>w</a:t>
            </a:r>
            <a:r>
              <a:rPr altLang="en-US" sz="2400" b="1" dirty="0">
                <a:latin typeface="+mn-ea"/>
                <a:ea typeface="+mn-ea"/>
              </a:rPr>
              <a:t>和</a:t>
            </a:r>
            <a:r>
              <a:rPr lang="en-US" altLang="zh-CN" sz="2400" b="1" dirty="0">
                <a:latin typeface="+mn-ea"/>
                <a:ea typeface="+mn-ea"/>
              </a:rPr>
              <a:t>x</a:t>
            </a:r>
            <a:r>
              <a:rPr altLang="en-US" sz="2400" b="1" dirty="0">
                <a:latin typeface="+mn-ea"/>
                <a:ea typeface="+mn-ea"/>
              </a:rPr>
              <a:t>：</a:t>
            </a:r>
            <a:endParaRPr lang="en-US" altLang="zh-CN" sz="2400" b="1" dirty="0">
              <a:latin typeface="+mn-ea"/>
              <a:ea typeface="+mn-ea"/>
            </a:endParaRPr>
          </a:p>
          <a:p>
            <a:pPr eaLnBrk="1" hangingPunct="1">
              <a:lnSpc>
                <a:spcPct val="150000"/>
              </a:lnSpc>
            </a:pPr>
            <a:endParaRPr altLang="en-US" sz="2400" b="1" dirty="0">
              <a:latin typeface="+mn-ea"/>
              <a:ea typeface="+mn-ea"/>
            </a:endParaRPr>
          </a:p>
        </p:txBody>
      </p:sp>
      <p:pic>
        <p:nvPicPr>
          <p:cNvPr id="28676"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66092" y="1873236"/>
            <a:ext cx="1473334" cy="505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11544" y="1931339"/>
            <a:ext cx="1971675" cy="33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图片 11"/>
          <p:cNvPicPr>
            <a:picLocks noChangeAspect="1"/>
          </p:cNvPicPr>
          <p:nvPr/>
        </p:nvPicPr>
        <p:blipFill>
          <a:blip r:embed="rId4">
            <a:extLst>
              <a:ext uri="{28A0092B-C50C-407E-A947-70E740481C1C}">
                <a14:useLocalDpi xmlns:a14="http://schemas.microsoft.com/office/drawing/2010/main" val="0"/>
              </a:ext>
            </a:extLst>
          </a:blip>
          <a:srcRect t="20432"/>
          <a:stretch>
            <a:fillRect/>
          </a:stretch>
        </p:blipFill>
        <p:spPr bwMode="auto">
          <a:xfrm>
            <a:off x="6418208" y="2534596"/>
            <a:ext cx="1393031" cy="420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图片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48059" y="4423173"/>
            <a:ext cx="19335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图片 1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509451" y="4367628"/>
            <a:ext cx="4729163"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98401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31169" y="111918"/>
            <a:ext cx="7886700" cy="570310"/>
          </a:xfrm>
        </p:spPr>
        <p:txBody>
          <a:bodyPr vert="horz" lIns="91440" tIns="45720" rIns="91440" bIns="45720" rtlCol="0" anchor="ctr">
            <a:normAutofit fontScale="90000"/>
          </a:bodyPr>
          <a:lstStyle/>
          <a:p>
            <a:r>
              <a:rPr altLang="en-US" dirty="0" err="1"/>
              <a:t>计算点到超平面的距离</a:t>
            </a:r>
            <a:endParaRPr altLang="zh-CN" dirty="0"/>
          </a:p>
        </p:txBody>
      </p:sp>
      <p:sp>
        <p:nvSpPr>
          <p:cNvPr id="29699" name="内容占位符 2"/>
          <p:cNvSpPr>
            <a:spLocks noGrp="1"/>
          </p:cNvSpPr>
          <p:nvPr>
            <p:ph idx="1"/>
          </p:nvPr>
        </p:nvSpPr>
        <p:spPr>
          <a:xfrm>
            <a:off x="1524000" y="1754982"/>
            <a:ext cx="8730854" cy="3942160"/>
          </a:xfrm>
        </p:spPr>
        <p:txBody>
          <a:bodyPr>
            <a:normAutofit/>
          </a:bodyPr>
          <a:lstStyle/>
          <a:p>
            <a:pPr eaLnBrk="1" hangingPunct="1">
              <a:lnSpc>
                <a:spcPct val="150000"/>
              </a:lnSpc>
            </a:pPr>
            <a:r>
              <a:rPr altLang="en-US" sz="2000" dirty="0">
                <a:latin typeface="+mn-ea"/>
                <a:ea typeface="+mn-ea"/>
              </a:rPr>
              <a:t>设有一个超平面将两组数据划分开。</a:t>
            </a:r>
            <a:endParaRPr lang="en-US" altLang="zh-CN" sz="2000" dirty="0">
              <a:latin typeface="+mn-ea"/>
              <a:ea typeface="+mn-ea"/>
            </a:endParaRPr>
          </a:p>
          <a:p>
            <a:pPr eaLnBrk="1" hangingPunct="1">
              <a:lnSpc>
                <a:spcPct val="150000"/>
              </a:lnSpc>
            </a:pPr>
            <a:r>
              <a:rPr altLang="en-US" sz="2000" dirty="0">
                <a:latin typeface="+mn-ea"/>
                <a:ea typeface="+mn-ea"/>
              </a:rPr>
              <a:t>图中的超平面方程为：</a:t>
            </a:r>
            <a:endParaRPr lang="en-US" altLang="zh-CN" sz="2000" dirty="0">
              <a:latin typeface="+mn-ea"/>
              <a:ea typeface="+mn-ea"/>
            </a:endParaRPr>
          </a:p>
          <a:p>
            <a:pPr eaLnBrk="1" hangingPunct="1">
              <a:lnSpc>
                <a:spcPct val="150000"/>
              </a:lnSpc>
            </a:pPr>
            <a:r>
              <a:rPr altLang="en-US" sz="2000" dirty="0">
                <a:latin typeface="+mn-ea"/>
                <a:ea typeface="+mn-ea"/>
              </a:rPr>
              <a:t>相当于</a:t>
            </a:r>
          </a:p>
        </p:txBody>
      </p:sp>
      <p:pic>
        <p:nvPicPr>
          <p:cNvPr id="29700"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72059" y="4163927"/>
            <a:ext cx="1997832" cy="827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图片 14"/>
          <p:cNvPicPr>
            <a:picLocks noChangeAspect="1"/>
          </p:cNvPicPr>
          <p:nvPr/>
        </p:nvPicPr>
        <p:blipFill>
          <a:blip r:embed="rId3">
            <a:extLst>
              <a:ext uri="{28A0092B-C50C-407E-A947-70E740481C1C}">
                <a14:useLocalDpi xmlns:a14="http://schemas.microsoft.com/office/drawing/2010/main" val="0"/>
              </a:ext>
            </a:extLst>
          </a:blip>
          <a:srcRect t="20432"/>
          <a:stretch>
            <a:fillRect/>
          </a:stretch>
        </p:blipFill>
        <p:spPr bwMode="auto">
          <a:xfrm>
            <a:off x="2683362" y="3559715"/>
            <a:ext cx="1589485" cy="479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图片 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2842" y="2276788"/>
            <a:ext cx="5085159" cy="3774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12">
            <a:extLst>
              <a:ext uri="{FF2B5EF4-FFF2-40B4-BE49-F238E27FC236}">
                <a16:creationId xmlns:a16="http://schemas.microsoft.com/office/drawing/2014/main" id="{91E3E62B-2FB3-DC05-65F0-157B9744D11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38305" y="789795"/>
            <a:ext cx="19335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10">
            <a:extLst>
              <a:ext uri="{FF2B5EF4-FFF2-40B4-BE49-F238E27FC236}">
                <a16:creationId xmlns:a16="http://schemas.microsoft.com/office/drawing/2014/main" id="{D0240176-14F2-DFA9-CB23-0F62FFD3106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26649" y="1233178"/>
            <a:ext cx="1971675" cy="33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箭头: 右 6">
            <a:extLst>
              <a:ext uri="{FF2B5EF4-FFF2-40B4-BE49-F238E27FC236}">
                <a16:creationId xmlns:a16="http://schemas.microsoft.com/office/drawing/2014/main" id="{54C85275-FF84-444D-A326-E1CE5CCB1DC4}"/>
              </a:ext>
            </a:extLst>
          </p:cNvPr>
          <p:cNvSpPr/>
          <p:nvPr/>
        </p:nvSpPr>
        <p:spPr>
          <a:xfrm>
            <a:off x="7303020" y="1295911"/>
            <a:ext cx="359609" cy="2102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266D908-FA11-8187-F483-0130A894D63F}"/>
              </a:ext>
            </a:extLst>
          </p:cNvPr>
          <p:cNvSpPr txBox="1"/>
          <p:nvPr/>
        </p:nvSpPr>
        <p:spPr>
          <a:xfrm>
            <a:off x="2965602" y="3050366"/>
            <a:ext cx="1851539" cy="369332"/>
          </a:xfrm>
          <a:prstGeom prst="rect">
            <a:avLst/>
          </a:prstGeom>
          <a:noFill/>
        </p:spPr>
        <p:txBody>
          <a:bodyPr wrap="square">
            <a:spAutoFit/>
          </a:bodyPr>
          <a:lstStyle/>
          <a:p>
            <a:r>
              <a:rPr lang="en-US" altLang="zh-CN" b="1" kern="100" dirty="0">
                <a:solidFill>
                  <a:schemeClr val="accent6">
                    <a:lumMod val="90000"/>
                    <a:lumOff val="10000"/>
                  </a:schemeClr>
                </a:solidFill>
                <a:latin typeface="等线" panose="02010600030101010101" pitchFamily="2" charset="-122"/>
                <a:ea typeface="等线" panose="02010600030101010101" pitchFamily="2" charset="-122"/>
                <a:cs typeface="Times New Roman" panose="02020603050405020304" pitchFamily="18" charset="0"/>
              </a:rPr>
              <a:t>2x</a:t>
            </a:r>
            <a:r>
              <a:rPr lang="en-US" altLang="zh-CN" b="1" kern="100" baseline="-25000" dirty="0">
                <a:solidFill>
                  <a:schemeClr val="accent6">
                    <a:lumMod val="90000"/>
                    <a:lumOff val="10000"/>
                  </a:schemeClr>
                </a:solidFill>
                <a:latin typeface="等线" panose="02010600030101010101" pitchFamily="2" charset="-122"/>
                <a:ea typeface="等线" panose="02010600030101010101" pitchFamily="2" charset="-122"/>
                <a:cs typeface="Times New Roman" panose="02020603050405020304" pitchFamily="18" charset="0"/>
              </a:rPr>
              <a:t>1</a:t>
            </a:r>
            <a:r>
              <a:rPr lang="en-US" altLang="zh-CN" b="1" kern="100" dirty="0">
                <a:solidFill>
                  <a:schemeClr val="accent6">
                    <a:lumMod val="90000"/>
                    <a:lumOff val="10000"/>
                  </a:schemeClr>
                </a:solidFill>
                <a:latin typeface="等线" panose="02010600030101010101" pitchFamily="2" charset="-122"/>
                <a:ea typeface="等线" panose="02010600030101010101" pitchFamily="2" charset="-122"/>
                <a:cs typeface="Times New Roman" panose="02020603050405020304" pitchFamily="18" charset="0"/>
              </a:rPr>
              <a:t>+x</a:t>
            </a:r>
            <a:r>
              <a:rPr lang="en-US" altLang="zh-CN" b="1" kern="100" baseline="-25000" dirty="0">
                <a:solidFill>
                  <a:schemeClr val="accent6">
                    <a:lumMod val="90000"/>
                    <a:lumOff val="10000"/>
                  </a:schemeClr>
                </a:solidFill>
                <a:latin typeface="等线" panose="02010600030101010101" pitchFamily="2" charset="-122"/>
                <a:ea typeface="等线" panose="02010600030101010101" pitchFamily="2" charset="-122"/>
                <a:cs typeface="Times New Roman" panose="02020603050405020304" pitchFamily="18" charset="0"/>
              </a:rPr>
              <a:t>2</a:t>
            </a:r>
            <a:r>
              <a:rPr lang="en-US" altLang="zh-CN" b="1" kern="100" dirty="0">
                <a:solidFill>
                  <a:schemeClr val="accent6">
                    <a:lumMod val="90000"/>
                    <a:lumOff val="10000"/>
                  </a:schemeClr>
                </a:solidFill>
                <a:latin typeface="等线" panose="02010600030101010101" pitchFamily="2" charset="-122"/>
                <a:ea typeface="等线" panose="02010600030101010101" pitchFamily="2" charset="-122"/>
                <a:cs typeface="Times New Roman" panose="02020603050405020304" pitchFamily="18" charset="0"/>
              </a:rPr>
              <a:t>=0</a:t>
            </a:r>
            <a:endParaRPr lang="zh-CN" altLang="en-US" dirty="0"/>
          </a:p>
        </p:txBody>
      </p:sp>
      <p:sp>
        <p:nvSpPr>
          <p:cNvPr id="11" name="文本框 10">
            <a:extLst>
              <a:ext uri="{FF2B5EF4-FFF2-40B4-BE49-F238E27FC236}">
                <a16:creationId xmlns:a16="http://schemas.microsoft.com/office/drawing/2014/main" id="{FF41DB42-0DA6-5CF1-649E-DB63D8DFF02D}"/>
              </a:ext>
            </a:extLst>
          </p:cNvPr>
          <p:cNvSpPr txBox="1"/>
          <p:nvPr/>
        </p:nvSpPr>
        <p:spPr>
          <a:xfrm>
            <a:off x="2022814" y="5209788"/>
            <a:ext cx="2325349" cy="442878"/>
          </a:xfrm>
          <a:prstGeom prst="rect">
            <a:avLst/>
          </a:prstGeom>
          <a:noFill/>
        </p:spPr>
        <p:txBody>
          <a:bodyPr wrap="square">
            <a:spAutoFit/>
          </a:bodyPr>
          <a:lstStyle/>
          <a:p>
            <a:pPr eaLnBrk="1" hangingPunct="1">
              <a:lnSpc>
                <a:spcPct val="150000"/>
              </a:lnSpc>
            </a:pPr>
            <a:r>
              <a:rPr lang="zh-CN" altLang="en-US" dirty="0">
                <a:latin typeface="+mn-ea"/>
              </a:rPr>
              <a:t>简化起见将</a:t>
            </a:r>
            <a:r>
              <a:rPr lang="en-US" altLang="zh-CN" dirty="0">
                <a:latin typeface="+mn-ea"/>
              </a:rPr>
              <a:t>w</a:t>
            </a:r>
            <a:r>
              <a:rPr lang="en-US" altLang="zh-CN" baseline="-25000" dirty="0">
                <a:latin typeface="+mn-ea"/>
              </a:rPr>
              <a:t>0</a:t>
            </a:r>
            <a:r>
              <a:rPr lang="zh-CN" altLang="en-US" dirty="0">
                <a:latin typeface="+mn-ea"/>
              </a:rPr>
              <a:t>设为</a:t>
            </a:r>
            <a:r>
              <a:rPr lang="en-US" altLang="zh-CN" dirty="0">
                <a:latin typeface="+mn-ea"/>
              </a:rPr>
              <a:t>0</a:t>
            </a:r>
          </a:p>
        </p:txBody>
      </p:sp>
      <p:pic>
        <p:nvPicPr>
          <p:cNvPr id="29702" name="图片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52337" y="2521418"/>
            <a:ext cx="1335881"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椭圆 11">
            <a:extLst>
              <a:ext uri="{FF2B5EF4-FFF2-40B4-BE49-F238E27FC236}">
                <a16:creationId xmlns:a16="http://schemas.microsoft.com/office/drawing/2014/main" id="{330317C4-C30D-2D91-D6A1-78A7368795B4}"/>
              </a:ext>
            </a:extLst>
          </p:cNvPr>
          <p:cNvSpPr/>
          <p:nvPr/>
        </p:nvSpPr>
        <p:spPr>
          <a:xfrm>
            <a:off x="5140959" y="689900"/>
            <a:ext cx="5043339" cy="1408511"/>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3151468-07B0-700A-7BF7-B270822F4364}"/>
              </a:ext>
            </a:extLst>
          </p:cNvPr>
          <p:cNvSpPr/>
          <p:nvPr/>
        </p:nvSpPr>
        <p:spPr>
          <a:xfrm>
            <a:off x="1793823" y="3492708"/>
            <a:ext cx="3492708" cy="250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265995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70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7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11" grpId="0"/>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64300" y="91731"/>
            <a:ext cx="7886700" cy="570310"/>
          </a:xfrm>
        </p:spPr>
        <p:txBody>
          <a:bodyPr vert="horz" lIns="91440" tIns="45720" rIns="91440" bIns="45720" rtlCol="0" anchor="ctr">
            <a:normAutofit fontScale="90000"/>
          </a:bodyPr>
          <a:lstStyle/>
          <a:p>
            <a:r>
              <a:rPr altLang="en-US" dirty="0" err="1"/>
              <a:t>计算点到超平面的距离</a:t>
            </a:r>
            <a:endParaRPr altLang="zh-CN" dirty="0"/>
          </a:p>
        </p:txBody>
      </p:sp>
      <p:sp>
        <p:nvSpPr>
          <p:cNvPr id="30723" name="内容占位符 2"/>
          <p:cNvSpPr>
            <a:spLocks noGrp="1"/>
          </p:cNvSpPr>
          <p:nvPr>
            <p:ph idx="1"/>
          </p:nvPr>
        </p:nvSpPr>
        <p:spPr>
          <a:xfrm>
            <a:off x="1524002" y="1754982"/>
            <a:ext cx="2250281" cy="3942160"/>
          </a:xfrm>
        </p:spPr>
        <p:txBody>
          <a:bodyPr>
            <a:normAutofit/>
          </a:bodyPr>
          <a:lstStyle/>
          <a:p>
            <a:pPr eaLnBrk="1" hangingPunct="1">
              <a:lnSpc>
                <a:spcPct val="150000"/>
              </a:lnSpc>
            </a:pPr>
            <a:r>
              <a:rPr altLang="en-US" sz="2000" dirty="0">
                <a:latin typeface="+mn-ea"/>
                <a:ea typeface="+mn-ea"/>
              </a:rPr>
              <a:t>计算一下点</a:t>
            </a:r>
            <a:r>
              <a:rPr lang="en-US" altLang="zh-CN" sz="2000" dirty="0">
                <a:latin typeface="+mn-ea"/>
                <a:ea typeface="+mn-ea"/>
              </a:rPr>
              <a:t>A(3,4)</a:t>
            </a:r>
            <a:r>
              <a:rPr altLang="en-US" sz="2000" dirty="0">
                <a:latin typeface="+mn-ea"/>
                <a:ea typeface="+mn-ea"/>
              </a:rPr>
              <a:t>到超平面的距离，</a:t>
            </a:r>
            <a:endParaRPr lang="en-US" altLang="zh-CN" sz="2000" dirty="0">
              <a:latin typeface="+mn-ea"/>
              <a:ea typeface="+mn-ea"/>
            </a:endParaRPr>
          </a:p>
          <a:p>
            <a:pPr eaLnBrk="1" hangingPunct="1">
              <a:lnSpc>
                <a:spcPct val="150000"/>
              </a:lnSpc>
            </a:pPr>
            <a:r>
              <a:rPr altLang="en-US" sz="2000" dirty="0">
                <a:latin typeface="+mn-ea"/>
                <a:ea typeface="+mn-ea"/>
              </a:rPr>
              <a:t>下图是</a:t>
            </a:r>
            <a:r>
              <a:rPr lang="en-US" altLang="zh-CN" sz="2000" dirty="0">
                <a:latin typeface="+mn-ea"/>
                <a:ea typeface="+mn-ea"/>
              </a:rPr>
              <a:t>A</a:t>
            </a:r>
            <a:r>
              <a:rPr altLang="en-US" sz="2000" dirty="0">
                <a:latin typeface="+mn-ea"/>
                <a:ea typeface="+mn-ea"/>
              </a:rPr>
              <a:t>投影到超平面的距离。 </a:t>
            </a:r>
            <a:endParaRPr lang="en-US" altLang="zh-CN" sz="2000" dirty="0">
              <a:latin typeface="+mn-ea"/>
              <a:ea typeface="+mn-ea"/>
            </a:endParaRPr>
          </a:p>
          <a:p>
            <a:pPr eaLnBrk="1" hangingPunct="1">
              <a:lnSpc>
                <a:spcPct val="150000"/>
              </a:lnSpc>
            </a:pPr>
            <a:endParaRPr lang="en-US" altLang="zh-CN" sz="2000" dirty="0">
              <a:latin typeface="+mn-ea"/>
              <a:ea typeface="+mn-ea"/>
            </a:endParaRPr>
          </a:p>
        </p:txBody>
      </p:sp>
      <p:pic>
        <p:nvPicPr>
          <p:cNvPr id="30724"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05289" y="1600200"/>
            <a:ext cx="6384131" cy="421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44496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3" name="内容占位符 2"/>
          <p:cNvSpPr>
            <a:spLocks noGrp="1"/>
          </p:cNvSpPr>
          <p:nvPr>
            <p:ph idx="1"/>
          </p:nvPr>
        </p:nvSpPr>
        <p:spPr/>
        <p:txBody>
          <a:bodyPr/>
          <a:lstStyle/>
          <a:p>
            <a:r>
              <a:rPr lang="zh-CN" altLang="en-US" dirty="0"/>
              <a:t>间隔与支持向量</a:t>
            </a:r>
            <a:endParaRPr lang="en-US" altLang="zh-CN" dirty="0"/>
          </a:p>
          <a:p>
            <a:endParaRPr lang="en-US" altLang="zh-CN" dirty="0"/>
          </a:p>
          <a:p>
            <a:r>
              <a:rPr lang="zh-CN" altLang="en-US" dirty="0">
                <a:solidFill>
                  <a:schemeClr val="bg1">
                    <a:lumMod val="85000"/>
                  </a:schemeClr>
                </a:solidFill>
              </a:rPr>
              <a:t>对偶问题</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核函数</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solidFill>
                  <a:schemeClr val="bg1">
                    <a:lumMod val="85000"/>
                  </a:schemeClr>
                </a:solidFill>
              </a:rPr>
              <a:t>软间隔与正则化</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solidFill>
                  <a:schemeClr val="bg1">
                    <a:lumMod val="85000"/>
                  </a:schemeClr>
                </a:solidFill>
              </a:rPr>
              <a:t>支持向量回归</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solidFill>
                  <a:schemeClr val="bg1">
                    <a:lumMod val="85000"/>
                  </a:schemeClr>
                </a:solidFill>
              </a:rPr>
              <a:t>核方法</a:t>
            </a:r>
          </a:p>
        </p:txBody>
      </p:sp>
    </p:spTree>
    <p:extLst>
      <p:ext uri="{BB962C8B-B14F-4D97-AF65-F5344CB8AC3E}">
        <p14:creationId xmlns:p14="http://schemas.microsoft.com/office/powerpoint/2010/main" val="1089441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84786" y="85104"/>
            <a:ext cx="7886700" cy="570310"/>
          </a:xfrm>
        </p:spPr>
        <p:txBody>
          <a:bodyPr vert="horz" lIns="91440" tIns="45720" rIns="91440" bIns="45720" rtlCol="0" anchor="ctr">
            <a:normAutofit fontScale="90000"/>
          </a:bodyPr>
          <a:lstStyle/>
          <a:p>
            <a:r>
              <a:rPr altLang="en-US" dirty="0" err="1"/>
              <a:t>计算点到超平面的距离</a:t>
            </a:r>
            <a:endParaRPr altLang="zh-CN" dirty="0"/>
          </a:p>
        </p:txBody>
      </p:sp>
      <p:sp>
        <p:nvSpPr>
          <p:cNvPr id="31747" name="内容占位符 2"/>
          <p:cNvSpPr>
            <a:spLocks noGrp="1"/>
          </p:cNvSpPr>
          <p:nvPr>
            <p:ph idx="1"/>
          </p:nvPr>
        </p:nvSpPr>
        <p:spPr>
          <a:xfrm>
            <a:off x="1524002" y="1754982"/>
            <a:ext cx="2438399" cy="3942160"/>
          </a:xfrm>
        </p:spPr>
        <p:txBody>
          <a:bodyPr>
            <a:normAutofit/>
          </a:bodyPr>
          <a:lstStyle/>
          <a:p>
            <a:pPr eaLnBrk="1" hangingPunct="1">
              <a:lnSpc>
                <a:spcPct val="150000"/>
              </a:lnSpc>
            </a:pPr>
            <a:r>
              <a:rPr altLang="en-US" sz="2400" b="1" dirty="0">
                <a:latin typeface="+mn-ea"/>
                <a:ea typeface="+mn-ea"/>
              </a:rPr>
              <a:t>把</a:t>
            </a:r>
            <a:r>
              <a:rPr altLang="en-US" sz="2400" b="1" dirty="0">
                <a:solidFill>
                  <a:srgbClr val="FF0000"/>
                </a:solidFill>
                <a:latin typeface="+mn-ea"/>
                <a:ea typeface="+mn-ea"/>
              </a:rPr>
              <a:t>点</a:t>
            </a:r>
            <a:r>
              <a:rPr lang="en-US" altLang="zh-CN" sz="2400" b="1" dirty="0">
                <a:solidFill>
                  <a:srgbClr val="FF0000"/>
                </a:solidFill>
                <a:latin typeface="+mn-ea"/>
                <a:ea typeface="+mn-ea"/>
              </a:rPr>
              <a:t>A</a:t>
            </a:r>
            <a:r>
              <a:rPr altLang="en-US" sz="2400" b="1" dirty="0">
                <a:latin typeface="+mn-ea"/>
                <a:ea typeface="+mn-ea"/>
              </a:rPr>
              <a:t>视作一个从</a:t>
            </a:r>
            <a:r>
              <a:rPr altLang="en-US" sz="2400" b="1" dirty="0">
                <a:solidFill>
                  <a:srgbClr val="FF0000"/>
                </a:solidFill>
                <a:latin typeface="+mn-ea"/>
                <a:ea typeface="+mn-ea"/>
              </a:rPr>
              <a:t>原点指向</a:t>
            </a:r>
            <a:r>
              <a:rPr lang="en-US" altLang="zh-CN" sz="2400" b="1" dirty="0">
                <a:solidFill>
                  <a:srgbClr val="FF0000"/>
                </a:solidFill>
                <a:latin typeface="+mn-ea"/>
                <a:ea typeface="+mn-ea"/>
              </a:rPr>
              <a:t>A</a:t>
            </a:r>
            <a:r>
              <a:rPr altLang="en-US" sz="2400" b="1" dirty="0">
                <a:solidFill>
                  <a:srgbClr val="FF0000"/>
                </a:solidFill>
                <a:latin typeface="+mn-ea"/>
                <a:ea typeface="+mn-ea"/>
              </a:rPr>
              <a:t>的向量</a:t>
            </a:r>
            <a:r>
              <a:rPr altLang="en-US" sz="2400" b="1" dirty="0">
                <a:latin typeface="+mn-ea"/>
                <a:ea typeface="+mn-ea"/>
              </a:rPr>
              <a:t>。再将</a:t>
            </a:r>
            <a:r>
              <a:rPr lang="en-US" altLang="zh-CN" sz="2400" b="1" dirty="0">
                <a:latin typeface="+mn-ea"/>
                <a:ea typeface="+mn-ea"/>
              </a:rPr>
              <a:t>A</a:t>
            </a:r>
            <a:r>
              <a:rPr altLang="en-US" sz="2400" b="1" dirty="0">
                <a:latin typeface="+mn-ea"/>
                <a:ea typeface="+mn-ea"/>
              </a:rPr>
              <a:t>向量投影到向量</a:t>
            </a:r>
            <a:r>
              <a:rPr lang="en-US" altLang="zh-CN" sz="2400" b="1" dirty="0">
                <a:latin typeface="+mn-ea"/>
                <a:ea typeface="+mn-ea"/>
              </a:rPr>
              <a:t>w</a:t>
            </a:r>
            <a:r>
              <a:rPr altLang="en-US" sz="2400" b="1" dirty="0">
                <a:latin typeface="+mn-ea"/>
                <a:ea typeface="+mn-ea"/>
              </a:rPr>
              <a:t>上。 </a:t>
            </a:r>
            <a:endParaRPr lang="en-US" altLang="zh-CN" sz="2400" b="1" dirty="0">
              <a:latin typeface="+mn-ea"/>
              <a:ea typeface="+mn-ea"/>
            </a:endParaRPr>
          </a:p>
        </p:txBody>
      </p:sp>
      <p:pic>
        <p:nvPicPr>
          <p:cNvPr id="31748"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51711" y="1724026"/>
            <a:ext cx="6403181" cy="3982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17687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87375" y="108710"/>
            <a:ext cx="7886700" cy="570310"/>
          </a:xfrm>
        </p:spPr>
        <p:txBody>
          <a:bodyPr vert="horz" lIns="91440" tIns="45720" rIns="91440" bIns="45720" rtlCol="0" anchor="ctr">
            <a:normAutofit fontScale="90000"/>
          </a:bodyPr>
          <a:lstStyle/>
          <a:p>
            <a:r>
              <a:rPr altLang="en-US"/>
              <a:t>计算点到超平面的距离</a:t>
            </a:r>
            <a:endParaRPr altLang="zh-CN"/>
          </a:p>
        </p:txBody>
      </p:sp>
      <p:sp>
        <p:nvSpPr>
          <p:cNvPr id="32771" name="内容占位符 2"/>
          <p:cNvSpPr>
            <a:spLocks noGrp="1"/>
          </p:cNvSpPr>
          <p:nvPr>
            <p:ph idx="1"/>
          </p:nvPr>
        </p:nvSpPr>
        <p:spPr>
          <a:xfrm>
            <a:off x="1044989" y="1863425"/>
            <a:ext cx="2249091" cy="3942159"/>
          </a:xfrm>
        </p:spPr>
        <p:txBody>
          <a:bodyPr vert="horz" lIns="91440" tIns="46800" rIns="91440" bIns="45720" rtlCol="0">
            <a:normAutofit/>
          </a:bodyPr>
          <a:lstStyle/>
          <a:p>
            <a:pPr>
              <a:lnSpc>
                <a:spcPct val="150000"/>
              </a:lnSpc>
            </a:pPr>
            <a:r>
              <a:rPr altLang="en-US" sz="2800" b="1" dirty="0">
                <a:latin typeface="+mn-ea"/>
                <a:ea typeface="+mn-ea"/>
              </a:rPr>
              <a:t>得到向量</a:t>
            </a:r>
            <a:r>
              <a:rPr lang="en-US" altLang="zh-CN" sz="2800" b="1" dirty="0">
                <a:latin typeface="+mn-ea"/>
                <a:ea typeface="+mn-ea"/>
              </a:rPr>
              <a:t>p</a:t>
            </a:r>
          </a:p>
        </p:txBody>
      </p:sp>
      <p:pic>
        <p:nvPicPr>
          <p:cNvPr id="32772"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52192" y="1055268"/>
            <a:ext cx="7076507" cy="458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30091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75222" y="142875"/>
            <a:ext cx="7886700" cy="570310"/>
          </a:xfrm>
        </p:spPr>
        <p:txBody>
          <a:bodyPr vert="horz" lIns="91440" tIns="45720" rIns="91440" bIns="45720" rtlCol="0" anchor="ctr">
            <a:normAutofit fontScale="90000"/>
          </a:bodyPr>
          <a:lstStyle/>
          <a:p>
            <a:r>
              <a:rPr altLang="en-US" dirty="0" err="1"/>
              <a:t>计算点到超平面的距离</a:t>
            </a:r>
            <a:endParaRPr altLang="zh-CN" dirty="0"/>
          </a:p>
        </p:txBody>
      </p:sp>
      <p:sp>
        <p:nvSpPr>
          <p:cNvPr id="33795" name="内容占位符 2"/>
          <p:cNvSpPr>
            <a:spLocks noGrp="1"/>
          </p:cNvSpPr>
          <p:nvPr>
            <p:ph idx="1"/>
          </p:nvPr>
        </p:nvSpPr>
        <p:spPr>
          <a:xfrm>
            <a:off x="611694" y="1188364"/>
            <a:ext cx="7886700" cy="3942159"/>
          </a:xfrm>
        </p:spPr>
        <p:txBody>
          <a:bodyPr>
            <a:normAutofit/>
          </a:bodyPr>
          <a:lstStyle/>
          <a:p>
            <a:pPr eaLnBrk="1" hangingPunct="1">
              <a:lnSpc>
                <a:spcPct val="150000"/>
              </a:lnSpc>
            </a:pPr>
            <a:r>
              <a:rPr altLang="en-US" sz="2400" dirty="0">
                <a:latin typeface="+mn-ea"/>
                <a:ea typeface="+mn-ea"/>
              </a:rPr>
              <a:t>目标是计算点</a:t>
            </a:r>
            <a:r>
              <a:rPr lang="en-US" altLang="zh-CN" sz="2400" dirty="0">
                <a:latin typeface="+mn-ea"/>
                <a:ea typeface="+mn-ea"/>
              </a:rPr>
              <a:t>A(3,4)</a:t>
            </a:r>
            <a:r>
              <a:rPr altLang="en-US" sz="2400" dirty="0">
                <a:latin typeface="+mn-ea"/>
                <a:ea typeface="+mn-ea"/>
              </a:rPr>
              <a:t>和超平面之间的距离。从图中可以很清楚看到这个距离就是</a:t>
            </a:r>
            <a:r>
              <a:rPr lang="en-US" altLang="zh-CN" sz="2400" dirty="0">
                <a:latin typeface="+mn-ea"/>
                <a:ea typeface="+mn-ea"/>
              </a:rPr>
              <a:t>‖p‖</a:t>
            </a:r>
            <a:r>
              <a:rPr altLang="en-US" sz="2400" dirty="0">
                <a:latin typeface="+mn-ea"/>
                <a:ea typeface="+mn-ea"/>
              </a:rPr>
              <a:t>。向量</a:t>
            </a:r>
            <a:r>
              <a:rPr lang="en-US" altLang="zh-CN" sz="2400" dirty="0">
                <a:latin typeface="+mn-ea"/>
                <a:ea typeface="+mn-ea"/>
              </a:rPr>
              <a:t>a=(3,4).</a:t>
            </a:r>
            <a:endParaRPr altLang="en-US" sz="2400" dirty="0">
              <a:latin typeface="+mn-ea"/>
              <a:ea typeface="+mn-ea"/>
            </a:endParaRPr>
          </a:p>
          <a:p>
            <a:pPr eaLnBrk="1" hangingPunct="1">
              <a:lnSpc>
                <a:spcPct val="150000"/>
              </a:lnSpc>
            </a:pPr>
            <a:r>
              <a:rPr altLang="en-US" sz="2400" dirty="0">
                <a:latin typeface="+mn-ea"/>
                <a:ea typeface="+mn-ea"/>
              </a:rPr>
              <a:t>向量</a:t>
            </a:r>
            <a:r>
              <a:rPr lang="en-US" altLang="zh-CN" sz="2400" dirty="0">
                <a:latin typeface="+mn-ea"/>
                <a:ea typeface="+mn-ea"/>
              </a:rPr>
              <a:t>w=(2,1)</a:t>
            </a:r>
            <a:r>
              <a:rPr altLang="en-US" sz="2400" dirty="0">
                <a:latin typeface="+mn-ea"/>
                <a:ea typeface="+mn-ea"/>
              </a:rPr>
              <a:t>垂直于超平面</a:t>
            </a:r>
            <a:endParaRPr lang="en-US" altLang="zh-CN" sz="2400" dirty="0">
              <a:latin typeface="+mn-ea"/>
              <a:ea typeface="+mn-ea"/>
            </a:endParaRPr>
          </a:p>
          <a:p>
            <a:pPr eaLnBrk="1" hangingPunct="1">
              <a:lnSpc>
                <a:spcPct val="150000"/>
              </a:lnSpc>
            </a:pPr>
            <a:r>
              <a:rPr altLang="en-US" sz="2400" dirty="0">
                <a:latin typeface="+mn-ea"/>
                <a:ea typeface="+mn-ea"/>
              </a:rPr>
              <a:t>设向量</a:t>
            </a:r>
            <a:r>
              <a:rPr lang="en-US" altLang="zh-CN" sz="2400" dirty="0">
                <a:latin typeface="+mn-ea"/>
                <a:ea typeface="+mn-ea"/>
              </a:rPr>
              <a:t>u</a:t>
            </a:r>
            <a:r>
              <a:rPr altLang="en-US" sz="2400" dirty="0">
                <a:latin typeface="+mn-ea"/>
                <a:ea typeface="+mn-ea"/>
              </a:rPr>
              <a:t>为</a:t>
            </a:r>
            <a:r>
              <a:rPr lang="en-US" altLang="zh-CN" sz="2400" dirty="0">
                <a:latin typeface="+mn-ea"/>
                <a:ea typeface="+mn-ea"/>
              </a:rPr>
              <a:t>w</a:t>
            </a:r>
            <a:r>
              <a:rPr altLang="en-US" sz="2400" dirty="0">
                <a:latin typeface="+mn-ea"/>
                <a:ea typeface="+mn-ea"/>
              </a:rPr>
              <a:t>的</a:t>
            </a:r>
            <a:r>
              <a:rPr altLang="en-US" sz="2400" dirty="0">
                <a:solidFill>
                  <a:srgbClr val="FF0000"/>
                </a:solidFill>
                <a:latin typeface="+mn-ea"/>
                <a:ea typeface="+mn-ea"/>
              </a:rPr>
              <a:t>方向向量</a:t>
            </a:r>
            <a:endParaRPr lang="en-US" altLang="zh-CN" sz="2400" dirty="0">
              <a:solidFill>
                <a:srgbClr val="FF0000"/>
              </a:solidFill>
              <a:latin typeface="+mn-ea"/>
              <a:ea typeface="+mn-ea"/>
            </a:endParaRPr>
          </a:p>
          <a:p>
            <a:pPr eaLnBrk="1" hangingPunct="1">
              <a:lnSpc>
                <a:spcPct val="150000"/>
              </a:lnSpc>
            </a:pPr>
            <a:r>
              <a:rPr lang="en-US" altLang="zh-CN" sz="2400" dirty="0">
                <a:latin typeface="+mn-ea"/>
                <a:ea typeface="+mn-ea"/>
              </a:rPr>
              <a:t>p </a:t>
            </a:r>
            <a:r>
              <a:rPr altLang="en-US" sz="2400" dirty="0">
                <a:latin typeface="+mn-ea"/>
                <a:ea typeface="+mn-ea"/>
              </a:rPr>
              <a:t>是</a:t>
            </a:r>
            <a:r>
              <a:rPr lang="en-US" altLang="zh-CN" sz="2400" dirty="0">
                <a:latin typeface="+mn-ea"/>
                <a:ea typeface="+mn-ea"/>
              </a:rPr>
              <a:t>a</a:t>
            </a:r>
            <a:r>
              <a:rPr altLang="en-US" sz="2400" dirty="0">
                <a:latin typeface="+mn-ea"/>
                <a:ea typeface="+mn-ea"/>
              </a:rPr>
              <a:t>在</a:t>
            </a:r>
            <a:r>
              <a:rPr lang="en-US" altLang="zh-CN" sz="2400" dirty="0">
                <a:latin typeface="+mn-ea"/>
                <a:ea typeface="+mn-ea"/>
              </a:rPr>
              <a:t>w</a:t>
            </a:r>
            <a:r>
              <a:rPr altLang="en-US" sz="2400" dirty="0">
                <a:latin typeface="+mn-ea"/>
                <a:ea typeface="+mn-ea"/>
              </a:rPr>
              <a:t>上的投影，所以： </a:t>
            </a:r>
            <a:endParaRPr lang="en-US" altLang="zh-CN" sz="2400" dirty="0">
              <a:latin typeface="+mn-ea"/>
              <a:ea typeface="+mn-ea"/>
            </a:endParaRPr>
          </a:p>
        </p:txBody>
      </p:sp>
      <p:pic>
        <p:nvPicPr>
          <p:cNvPr id="33796" name="图片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989839" y="2477970"/>
            <a:ext cx="271462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图片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726655" y="3104555"/>
            <a:ext cx="1637569" cy="679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图片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75224" y="4470797"/>
            <a:ext cx="203596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图片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198438" y="3181945"/>
            <a:ext cx="3244904" cy="26491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3800" name="图片 8"/>
          <p:cNvPicPr>
            <a:picLocks noChangeAspect="1"/>
          </p:cNvPicPr>
          <p:nvPr/>
        </p:nvPicPr>
        <p:blipFill>
          <a:blip r:embed="rId8">
            <a:extLst>
              <a:ext uri="{28A0092B-C50C-407E-A947-70E740481C1C}">
                <a14:useLocalDpi xmlns:a14="http://schemas.microsoft.com/office/drawing/2010/main" val="0"/>
              </a:ext>
            </a:extLst>
          </a:blip>
          <a:srcRect l="31239" r="20860"/>
          <a:stretch>
            <a:fillRect/>
          </a:stretch>
        </p:blipFill>
        <p:spPr bwMode="auto">
          <a:xfrm>
            <a:off x="4043363" y="4470798"/>
            <a:ext cx="1463279" cy="445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图片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228725" y="5691948"/>
            <a:ext cx="2814638" cy="407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2" name="图片 1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334984" y="5700440"/>
            <a:ext cx="2800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4477737" y="5740236"/>
            <a:ext cx="973931" cy="270272"/>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pic>
        <p:nvPicPr>
          <p:cNvPr id="4" name="图片 3">
            <a:extLst>
              <a:ext uri="{FF2B5EF4-FFF2-40B4-BE49-F238E27FC236}">
                <a16:creationId xmlns:a16="http://schemas.microsoft.com/office/drawing/2014/main" id="{DC693106-E0AD-A3BE-5652-FBD8EAD45F89}"/>
              </a:ext>
            </a:extLst>
          </p:cNvPr>
          <p:cNvPicPr>
            <a:picLocks noChangeAspect="1"/>
          </p:cNvPicPr>
          <p:nvPr/>
        </p:nvPicPr>
        <p:blipFill>
          <a:blip r:embed="rId11">
            <a:duotone>
              <a:prstClr val="black"/>
              <a:schemeClr val="accent3">
                <a:tint val="45000"/>
                <a:satMod val="400000"/>
              </a:schemeClr>
            </a:duotone>
          </a:blip>
          <a:stretch>
            <a:fillRect/>
          </a:stretch>
        </p:blipFill>
        <p:spPr>
          <a:xfrm>
            <a:off x="7704464" y="-1"/>
            <a:ext cx="2963537" cy="2377723"/>
          </a:xfrm>
          <a:prstGeom prst="rect">
            <a:avLst/>
          </a:prstGeom>
        </p:spPr>
      </p:pic>
      <p:sp>
        <p:nvSpPr>
          <p:cNvPr id="5" name="Rectangle 1">
            <a:extLst>
              <a:ext uri="{FF2B5EF4-FFF2-40B4-BE49-F238E27FC236}">
                <a16:creationId xmlns:a16="http://schemas.microsoft.com/office/drawing/2014/main" id="{C2777E50-3046-71F4-C392-FA7FEDDC86D4}"/>
              </a:ext>
            </a:extLst>
          </p:cNvPr>
          <p:cNvSpPr>
            <a:spLocks noChangeArrowheads="1"/>
          </p:cNvSpPr>
          <p:nvPr/>
        </p:nvSpPr>
        <p:spPr bwMode="auto">
          <a:xfrm>
            <a:off x="1414542" y="5103221"/>
            <a:ext cx="52605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317500" eaLnBrk="0" fontAlgn="base" hangingPunct="0">
              <a:spcBef>
                <a:spcPct val="0"/>
              </a:spcBef>
              <a:spcAft>
                <a:spcPct val="0"/>
              </a:spcAft>
            </a:pPr>
            <a:r>
              <a:rPr lang="zh-CN" altLang="zh-CN" sz="2000" b="1" dirty="0">
                <a:solidFill>
                  <a:schemeClr val="accent6">
                    <a:lumMod val="90000"/>
                    <a:lumOff val="10000"/>
                  </a:schemeClr>
                </a:solidFill>
                <a:latin typeface="Arial" panose="020B0604020202020204" pitchFamily="34" charset="0"/>
                <a:ea typeface="Gotham-Book"/>
              </a:rPr>
              <a:t>向量的内积的几何意义就是投影</a:t>
            </a:r>
            <a:r>
              <a:rPr lang="zh-CN" altLang="en-US" sz="2000" b="1" dirty="0">
                <a:solidFill>
                  <a:schemeClr val="accent6">
                    <a:lumMod val="90000"/>
                    <a:lumOff val="10000"/>
                  </a:schemeClr>
                </a:solidFill>
                <a:latin typeface="Arial" panose="020B0604020202020204" pitchFamily="34" charset="0"/>
                <a:ea typeface="Gotham-Book"/>
              </a:rPr>
              <a:t>的长度</a:t>
            </a:r>
            <a:endParaRPr lang="zh-CN" altLang="zh-CN" sz="2000" b="1" dirty="0">
              <a:solidFill>
                <a:schemeClr val="accent6">
                  <a:lumMod val="90000"/>
                  <a:lumOff val="10000"/>
                </a:schemeClr>
              </a:solidFill>
              <a:latin typeface="Arial" panose="020B0604020202020204" pitchFamily="34" charset="0"/>
            </a:endParaRPr>
          </a:p>
        </p:txBody>
      </p:sp>
      <p:sp>
        <p:nvSpPr>
          <p:cNvPr id="6" name="椭圆 5">
            <a:extLst>
              <a:ext uri="{FF2B5EF4-FFF2-40B4-BE49-F238E27FC236}">
                <a16:creationId xmlns:a16="http://schemas.microsoft.com/office/drawing/2014/main" id="{844AF64B-07AC-F4E4-6820-E2A248F35A83}"/>
              </a:ext>
            </a:extLst>
          </p:cNvPr>
          <p:cNvSpPr/>
          <p:nvPr/>
        </p:nvSpPr>
        <p:spPr>
          <a:xfrm>
            <a:off x="2500884" y="4289020"/>
            <a:ext cx="851916" cy="8117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575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79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7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79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7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8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80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80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47010" y="55701"/>
            <a:ext cx="7886700" cy="570310"/>
          </a:xfrm>
        </p:spPr>
        <p:txBody>
          <a:bodyPr vert="horz" lIns="91440" tIns="45720" rIns="91440" bIns="45720" rtlCol="0" anchor="ctr">
            <a:normAutofit fontScale="90000"/>
          </a:bodyPr>
          <a:lstStyle/>
          <a:p>
            <a:r>
              <a:rPr altLang="en-US" dirty="0" err="1"/>
              <a:t>如何找到最优超平面</a:t>
            </a:r>
            <a:endParaRPr altLang="zh-CN" dirty="0"/>
          </a:p>
        </p:txBody>
      </p:sp>
      <p:sp>
        <p:nvSpPr>
          <p:cNvPr id="34819" name="内容占位符 2"/>
          <p:cNvSpPr>
            <a:spLocks noGrp="1"/>
          </p:cNvSpPr>
          <p:nvPr>
            <p:ph idx="1"/>
          </p:nvPr>
        </p:nvSpPr>
        <p:spPr>
          <a:xfrm>
            <a:off x="1118140" y="1710929"/>
            <a:ext cx="2094982" cy="3942159"/>
          </a:xfrm>
        </p:spPr>
        <p:txBody>
          <a:bodyPr vert="horz" lIns="91440" tIns="46800" rIns="91440" bIns="45720" rtlCol="0">
            <a:normAutofit/>
          </a:bodyPr>
          <a:lstStyle/>
          <a:p>
            <a:pPr>
              <a:lnSpc>
                <a:spcPct val="150000"/>
              </a:lnSpc>
            </a:pPr>
            <a:r>
              <a:rPr altLang="en-US" sz="3200" dirty="0">
                <a:latin typeface="+mn-ea"/>
                <a:ea typeface="+mn-ea"/>
              </a:rPr>
              <a:t>刚才的分类面不是最优</a:t>
            </a:r>
            <a:endParaRPr lang="en-US" altLang="zh-CN" sz="3200" dirty="0">
              <a:latin typeface="+mn-ea"/>
              <a:ea typeface="+mn-ea"/>
            </a:endParaRPr>
          </a:p>
          <a:p>
            <a:pPr>
              <a:lnSpc>
                <a:spcPct val="150000"/>
              </a:lnSpc>
            </a:pPr>
            <a:r>
              <a:rPr altLang="en-US" sz="3200" dirty="0">
                <a:latin typeface="+mn-ea"/>
                <a:ea typeface="+mn-ea"/>
              </a:rPr>
              <a:t>原因是未过</a:t>
            </a:r>
            <a:r>
              <a:rPr lang="en-US" altLang="zh-CN" sz="3200" dirty="0">
                <a:latin typeface="+mn-ea"/>
                <a:ea typeface="+mn-ea"/>
              </a:rPr>
              <a:t>G</a:t>
            </a:r>
            <a:r>
              <a:rPr altLang="en-US" sz="3200" dirty="0">
                <a:latin typeface="+mn-ea"/>
                <a:ea typeface="+mn-ea"/>
              </a:rPr>
              <a:t>点</a:t>
            </a:r>
            <a:endParaRPr lang="en-US" altLang="zh-CN" sz="3200" dirty="0">
              <a:latin typeface="+mn-ea"/>
              <a:ea typeface="+mn-ea"/>
            </a:endParaRPr>
          </a:p>
        </p:txBody>
      </p:sp>
      <p:pic>
        <p:nvPicPr>
          <p:cNvPr id="3482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3636" y="1460898"/>
            <a:ext cx="6291263" cy="4192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9961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1157" y="121962"/>
            <a:ext cx="7886700" cy="570310"/>
          </a:xfrm>
        </p:spPr>
        <p:txBody>
          <a:bodyPr vert="horz" lIns="91440" tIns="45720" rIns="91440" bIns="45720" rtlCol="0" anchor="ctr">
            <a:normAutofit fontScale="90000"/>
          </a:bodyPr>
          <a:lstStyle/>
          <a:p>
            <a:r>
              <a:rPr altLang="en-US" dirty="0" err="1"/>
              <a:t>如何找到最优超平面</a:t>
            </a:r>
            <a:endParaRPr altLang="zh-CN" dirty="0"/>
          </a:p>
        </p:txBody>
      </p:sp>
      <p:sp>
        <p:nvSpPr>
          <p:cNvPr id="35843" name="内容占位符 2"/>
          <p:cNvSpPr>
            <a:spLocks noGrp="1"/>
          </p:cNvSpPr>
          <p:nvPr>
            <p:ph idx="1"/>
          </p:nvPr>
        </p:nvSpPr>
        <p:spPr>
          <a:xfrm>
            <a:off x="551213" y="1666877"/>
            <a:ext cx="3289267" cy="3942159"/>
          </a:xfrm>
        </p:spPr>
        <p:txBody>
          <a:bodyPr vert="horz" lIns="91440" tIns="46800" rIns="91440" bIns="45720" rtlCol="0">
            <a:noAutofit/>
          </a:bodyPr>
          <a:lstStyle/>
          <a:p>
            <a:pPr>
              <a:lnSpc>
                <a:spcPct val="150000"/>
              </a:lnSpc>
            </a:pPr>
            <a:r>
              <a:rPr altLang="en-US" sz="2400" b="1" dirty="0">
                <a:latin typeface="+mn-ea"/>
                <a:ea typeface="+mn-ea"/>
              </a:rPr>
              <a:t>最优超平面，在刚才找的最初的超平面的稍左位置。最大间隔为</a:t>
            </a:r>
            <a:r>
              <a:rPr lang="en-US" altLang="zh-CN" sz="2400" b="1" dirty="0">
                <a:latin typeface="+mn-ea"/>
                <a:ea typeface="+mn-ea"/>
              </a:rPr>
              <a:t>M2</a:t>
            </a:r>
            <a:r>
              <a:rPr altLang="en-US" sz="2400" b="1" dirty="0">
                <a:latin typeface="+mn-ea"/>
                <a:ea typeface="+mn-ea"/>
              </a:rPr>
              <a:t>。</a:t>
            </a:r>
            <a:endParaRPr lang="en-US" altLang="zh-CN" sz="2400" b="1" dirty="0">
              <a:latin typeface="+mn-ea"/>
              <a:ea typeface="+mn-ea"/>
            </a:endParaRPr>
          </a:p>
          <a:p>
            <a:pPr>
              <a:lnSpc>
                <a:spcPct val="150000"/>
              </a:lnSpc>
            </a:pPr>
            <a:r>
              <a:rPr altLang="en-US" sz="2400" b="1" dirty="0">
                <a:solidFill>
                  <a:srgbClr val="FF0000"/>
                </a:solidFill>
                <a:latin typeface="+mn-ea"/>
                <a:ea typeface="+mn-ea"/>
              </a:rPr>
              <a:t>寻找最大间隔，就是寻找最优超平面</a:t>
            </a:r>
          </a:p>
          <a:p>
            <a:pPr>
              <a:lnSpc>
                <a:spcPct val="150000"/>
              </a:lnSpc>
            </a:pPr>
            <a:endParaRPr lang="en-US" altLang="zh-CN" sz="2400" b="1" dirty="0">
              <a:latin typeface="+mn-ea"/>
              <a:ea typeface="+mn-ea"/>
            </a:endParaRPr>
          </a:p>
        </p:txBody>
      </p:sp>
      <p:pic>
        <p:nvPicPr>
          <p:cNvPr id="35844"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68403" y="1593057"/>
            <a:ext cx="6156722" cy="4015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1886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21644" y="174971"/>
            <a:ext cx="7886700" cy="570310"/>
          </a:xfrm>
        </p:spPr>
        <p:txBody>
          <a:bodyPr vert="horz" lIns="91440" tIns="45720" rIns="91440" bIns="45720" rtlCol="0" anchor="ctr">
            <a:normAutofit fontScale="90000"/>
          </a:bodyPr>
          <a:lstStyle/>
          <a:p>
            <a:r>
              <a:rPr altLang="en-US" dirty="0" err="1"/>
              <a:t>如何找到最大间隔</a:t>
            </a:r>
            <a:endParaRPr altLang="zh-CN" dirty="0"/>
          </a:p>
        </p:txBody>
      </p:sp>
      <p:sp>
        <p:nvSpPr>
          <p:cNvPr id="36867" name="内容占位符 2"/>
          <p:cNvSpPr>
            <a:spLocks noGrp="1"/>
          </p:cNvSpPr>
          <p:nvPr>
            <p:ph idx="1"/>
          </p:nvPr>
        </p:nvSpPr>
        <p:spPr>
          <a:xfrm>
            <a:off x="2239437" y="1973813"/>
            <a:ext cx="7886700" cy="2700338"/>
          </a:xfrm>
        </p:spPr>
        <p:txBody>
          <a:bodyPr vert="horz" lIns="91440" tIns="46800" rIns="91440" bIns="45720" rtlCol="0">
            <a:normAutofit/>
          </a:bodyPr>
          <a:lstStyle/>
          <a:p>
            <a:pPr>
              <a:lnSpc>
                <a:spcPct val="150000"/>
              </a:lnSpc>
            </a:pPr>
            <a:r>
              <a:rPr altLang="en-US" sz="2400" b="1" dirty="0">
                <a:latin typeface="+mn-ea"/>
                <a:ea typeface="+mn-ea"/>
              </a:rPr>
              <a:t>读取数据集。</a:t>
            </a:r>
          </a:p>
          <a:p>
            <a:pPr>
              <a:lnSpc>
                <a:spcPct val="150000"/>
              </a:lnSpc>
            </a:pPr>
            <a:r>
              <a:rPr altLang="en-US" sz="2400" b="1" dirty="0">
                <a:solidFill>
                  <a:srgbClr val="FF0000"/>
                </a:solidFill>
                <a:latin typeface="+mn-ea"/>
                <a:ea typeface="+mn-ea"/>
              </a:rPr>
              <a:t>找到两个平行超平面，可以划分数据并且两平面之间没有数据点。</a:t>
            </a:r>
          </a:p>
          <a:p>
            <a:pPr>
              <a:lnSpc>
                <a:spcPct val="150000"/>
              </a:lnSpc>
            </a:pPr>
            <a:r>
              <a:rPr altLang="en-US" sz="2400" b="1" dirty="0">
                <a:solidFill>
                  <a:srgbClr val="FF0000"/>
                </a:solidFill>
                <a:latin typeface="+mn-ea"/>
                <a:ea typeface="+mn-ea"/>
              </a:rPr>
              <a:t>最大化上述两个超平面间隔</a:t>
            </a:r>
          </a:p>
          <a:p>
            <a:pPr>
              <a:lnSpc>
                <a:spcPct val="150000"/>
              </a:lnSpc>
            </a:pPr>
            <a:endParaRPr altLang="en-US" sz="2400" b="1" dirty="0">
              <a:latin typeface="+mn-ea"/>
              <a:ea typeface="+mn-ea"/>
            </a:endParaRPr>
          </a:p>
          <a:p>
            <a:pPr>
              <a:lnSpc>
                <a:spcPct val="150000"/>
              </a:lnSpc>
            </a:pPr>
            <a:endParaRPr lang="en-US" altLang="zh-CN" sz="2400" b="1" dirty="0">
              <a:latin typeface="+mn-ea"/>
              <a:ea typeface="+mn-ea"/>
            </a:endParaRPr>
          </a:p>
        </p:txBody>
      </p:sp>
    </p:spTree>
    <p:extLst>
      <p:ext uri="{BB962C8B-B14F-4D97-AF65-F5344CB8AC3E}">
        <p14:creationId xmlns:p14="http://schemas.microsoft.com/office/powerpoint/2010/main" val="1590842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27131" y="148467"/>
            <a:ext cx="7886700" cy="570310"/>
          </a:xfrm>
        </p:spPr>
        <p:txBody>
          <a:bodyPr vert="horz" lIns="91440" tIns="45720" rIns="91440" bIns="45720" rtlCol="0" anchor="ctr">
            <a:normAutofit fontScale="90000"/>
          </a:bodyPr>
          <a:lstStyle/>
          <a:p>
            <a:r>
              <a:rPr altLang="en-US" dirty="0" err="1"/>
              <a:t>如何找到最大间隔</a:t>
            </a:r>
            <a:endParaRPr altLang="zh-CN" dirty="0"/>
          </a:p>
        </p:txBody>
      </p:sp>
      <p:sp>
        <p:nvSpPr>
          <p:cNvPr id="40963" name="内容占位符 2"/>
          <p:cNvSpPr>
            <a:spLocks noGrp="1"/>
          </p:cNvSpPr>
          <p:nvPr>
            <p:ph idx="1"/>
          </p:nvPr>
        </p:nvSpPr>
        <p:spPr>
          <a:xfrm>
            <a:off x="854915" y="1808560"/>
            <a:ext cx="2144317" cy="3673078"/>
          </a:xfrm>
        </p:spPr>
        <p:txBody>
          <a:bodyPr vert="horz" lIns="91440" tIns="46800" rIns="91440" bIns="45720" rtlCol="0">
            <a:normAutofit/>
          </a:bodyPr>
          <a:lstStyle/>
          <a:p>
            <a:pPr>
              <a:lnSpc>
                <a:spcPct val="150000"/>
              </a:lnSpc>
            </a:pPr>
            <a:r>
              <a:rPr altLang="en-US" sz="2800" b="1" dirty="0">
                <a:latin typeface="+mn-ea"/>
                <a:ea typeface="+mn-ea"/>
              </a:rPr>
              <a:t>满足约束条件的一对超平面</a:t>
            </a:r>
            <a:endParaRPr lang="en-US" altLang="zh-CN" sz="2800" b="1" dirty="0">
              <a:latin typeface="+mn-ea"/>
              <a:ea typeface="+mn-ea"/>
            </a:endParaRPr>
          </a:p>
        </p:txBody>
      </p:sp>
      <p:pic>
        <p:nvPicPr>
          <p:cNvPr id="4096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51584" y="1049742"/>
            <a:ext cx="6844955" cy="4431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7708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668067" y="161719"/>
            <a:ext cx="7886700" cy="570310"/>
          </a:xfrm>
        </p:spPr>
        <p:txBody>
          <a:bodyPr vert="horz" lIns="91440" tIns="45720" rIns="91440" bIns="45720" rtlCol="0" anchor="ctr">
            <a:normAutofit fontScale="90000"/>
          </a:bodyPr>
          <a:lstStyle/>
          <a:p>
            <a:r>
              <a:rPr altLang="en-US" dirty="0" err="1"/>
              <a:t>如何找到最大间隔</a:t>
            </a:r>
            <a:endParaRPr altLang="zh-CN" dirty="0"/>
          </a:p>
        </p:txBody>
      </p:sp>
      <p:sp>
        <p:nvSpPr>
          <p:cNvPr id="41987" name="内容占位符 2"/>
          <p:cNvSpPr>
            <a:spLocks noGrp="1"/>
          </p:cNvSpPr>
          <p:nvPr>
            <p:ph idx="1"/>
          </p:nvPr>
        </p:nvSpPr>
        <p:spPr>
          <a:xfrm>
            <a:off x="1076327" y="1485900"/>
            <a:ext cx="8478440" cy="3671888"/>
          </a:xfrm>
        </p:spPr>
        <p:txBody>
          <a:bodyPr>
            <a:normAutofit/>
          </a:bodyPr>
          <a:lstStyle/>
          <a:p>
            <a:pPr eaLnBrk="1" hangingPunct="1">
              <a:lnSpc>
                <a:spcPct val="150000"/>
              </a:lnSpc>
            </a:pPr>
            <a:r>
              <a:rPr altLang="en-US" sz="2400" b="1" dirty="0">
                <a:latin typeface="+mn-ea"/>
                <a:ea typeface="+mn-ea"/>
              </a:rPr>
              <a:t>不满足约束条件的一对超平面</a:t>
            </a:r>
            <a:r>
              <a:rPr lang="en-US" altLang="zh-CN" sz="2400" b="1" dirty="0">
                <a:latin typeface="+mn-ea"/>
                <a:ea typeface="+mn-ea"/>
              </a:rPr>
              <a:t>:</a:t>
            </a:r>
            <a:r>
              <a:rPr altLang="en-US" sz="2400" b="1" dirty="0">
                <a:solidFill>
                  <a:srgbClr val="FF0000"/>
                </a:solidFill>
                <a:latin typeface="+mn-ea"/>
                <a:ea typeface="+mn-ea"/>
              </a:rPr>
              <a:t>超平面之间有了数据点</a:t>
            </a:r>
            <a:endParaRPr lang="en-US" altLang="zh-CN" sz="2400" b="1" dirty="0">
              <a:solidFill>
                <a:srgbClr val="FF0000"/>
              </a:solidFill>
              <a:latin typeface="+mn-ea"/>
              <a:ea typeface="+mn-ea"/>
            </a:endParaRPr>
          </a:p>
        </p:txBody>
      </p:sp>
      <p:pic>
        <p:nvPicPr>
          <p:cNvPr id="41988"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1163" y="2250282"/>
            <a:ext cx="4366022" cy="290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图片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8292" y="2291955"/>
            <a:ext cx="4320779" cy="2901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6189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22733CC-A36A-2E4E-A47E-59236DDDB549}"/>
              </a:ext>
            </a:extLst>
          </p:cNvPr>
          <p:cNvSpPr>
            <a:spLocks noChangeArrowheads="1"/>
          </p:cNvSpPr>
          <p:nvPr/>
        </p:nvSpPr>
        <p:spPr bwMode="auto">
          <a:xfrm>
            <a:off x="1521825" y="860331"/>
            <a:ext cx="914835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400" dirty="0">
                <a:solidFill>
                  <a:srgbClr val="4D4D4D"/>
                </a:solidFill>
                <a:latin typeface="方正姚体" panose="02010601030101010101" pitchFamily="2" charset="-122"/>
                <a:ea typeface="方正姚体" panose="02010601030101010101" pitchFamily="2" charset="-122"/>
              </a:rPr>
              <a:t>在样本空间中，我们通过下述方程来描述超平面：</a:t>
            </a:r>
            <a:endParaRPr lang="en-US" altLang="zh-CN" sz="2400" dirty="0">
              <a:solidFill>
                <a:srgbClr val="4D4D4D"/>
              </a:solidFill>
              <a:latin typeface="方正姚体" panose="02010601030101010101" pitchFamily="2" charset="-122"/>
              <a:ea typeface="方正姚体" panose="02010601030101010101" pitchFamily="2" charset="-122"/>
            </a:endParaRPr>
          </a:p>
          <a:p>
            <a:endParaRPr lang="en-US" altLang="zh-CN" sz="2400" dirty="0">
              <a:solidFill>
                <a:srgbClr val="4D4D4D"/>
              </a:solidFill>
              <a:latin typeface="方正姚体" panose="02010601030101010101" pitchFamily="2" charset="-122"/>
              <a:ea typeface="方正姚体" panose="02010601030101010101" pitchFamily="2" charset="-122"/>
            </a:endParaRPr>
          </a:p>
          <a:p>
            <a:r>
              <a:rPr lang="zh-CN" altLang="zh-CN" sz="2400" dirty="0">
                <a:latin typeface="方正姚体" panose="02010601030101010101" pitchFamily="2" charset="-122"/>
                <a:ea typeface="方正姚体" panose="02010601030101010101" pitchFamily="2" charset="-122"/>
              </a:rPr>
              <a:t>                   </a:t>
            </a:r>
            <a:br>
              <a:rPr lang="zh-CN" altLang="zh-CN" sz="2400" dirty="0">
                <a:latin typeface="方正姚体" panose="02010601030101010101" pitchFamily="2" charset="-122"/>
                <a:ea typeface="方正姚体" panose="02010601030101010101" pitchFamily="2" charset="-122"/>
              </a:rPr>
            </a:br>
            <a:r>
              <a:rPr lang="zh-CN" altLang="zh-CN" sz="2400" dirty="0">
                <a:solidFill>
                  <a:srgbClr val="4D4D4D"/>
                </a:solidFill>
                <a:latin typeface="方正姚体" panose="02010601030101010101" pitchFamily="2" charset="-122"/>
                <a:ea typeface="方正姚体" panose="02010601030101010101" pitchFamily="2" charset="-122"/>
              </a:rPr>
              <a:t>其中w=(w1,w2,……wd)为超平面的法向量，决定了超平面的方向；b为位移项，决定了超平面与原点之间的距离。</a:t>
            </a:r>
            <a:r>
              <a:rPr lang="zh-CN" altLang="zh-CN" sz="2400" dirty="0">
                <a:latin typeface="方正姚体" panose="02010601030101010101" pitchFamily="2" charset="-122"/>
                <a:ea typeface="方正姚体" panose="02010601030101010101" pitchFamily="2" charset="-122"/>
              </a:rPr>
              <a:t> </a:t>
            </a:r>
          </a:p>
        </p:txBody>
      </p:sp>
      <p:pic>
        <p:nvPicPr>
          <p:cNvPr id="2050" name="Picture 2" descr="在这里插入图片描述">
            <a:extLst>
              <a:ext uri="{FF2B5EF4-FFF2-40B4-BE49-F238E27FC236}">
                <a16:creationId xmlns:a16="http://schemas.microsoft.com/office/drawing/2014/main" id="{4EFF7A1D-F6DE-1438-084C-FBF078DD9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9681" y="1417262"/>
            <a:ext cx="1294176" cy="512707"/>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a:extLst>
              <a:ext uri="{FF2B5EF4-FFF2-40B4-BE49-F238E27FC236}">
                <a16:creationId xmlns:a16="http://schemas.microsoft.com/office/drawing/2014/main" id="{5745EB3E-720D-2C69-CA47-FBD45C9ECCFE}"/>
              </a:ext>
            </a:extLst>
          </p:cNvPr>
          <p:cNvSpPr>
            <a:spLocks noGrp="1"/>
          </p:cNvSpPr>
          <p:nvPr>
            <p:ph type="title"/>
          </p:nvPr>
        </p:nvSpPr>
        <p:spPr>
          <a:xfrm>
            <a:off x="1740384" y="113109"/>
            <a:ext cx="3716638" cy="570310"/>
          </a:xfrm>
        </p:spPr>
        <p:txBody>
          <a:bodyPr vert="horz" lIns="91440" tIns="45720" rIns="91440" bIns="45720" rtlCol="0" anchor="ctr">
            <a:normAutofit fontScale="90000"/>
          </a:bodyPr>
          <a:lstStyle/>
          <a:p>
            <a:r>
              <a:rPr altLang="en-US" dirty="0" err="1"/>
              <a:t>如何找到最大间隔</a:t>
            </a:r>
            <a:endParaRPr altLang="zh-CN" dirty="0"/>
          </a:p>
        </p:txBody>
      </p:sp>
      <p:cxnSp>
        <p:nvCxnSpPr>
          <p:cNvPr id="7" name="直接箭头连接符 6">
            <a:extLst>
              <a:ext uri="{FF2B5EF4-FFF2-40B4-BE49-F238E27FC236}">
                <a16:creationId xmlns:a16="http://schemas.microsoft.com/office/drawing/2014/main" id="{134EBE05-A92D-1210-1535-3EF6953C84BC}"/>
              </a:ext>
            </a:extLst>
          </p:cNvPr>
          <p:cNvCxnSpPr/>
          <p:nvPr/>
        </p:nvCxnSpPr>
        <p:spPr>
          <a:xfrm>
            <a:off x="2939975" y="5199961"/>
            <a:ext cx="46983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A9A958CF-3169-46F9-4CAC-8B2CACA9D203}"/>
              </a:ext>
            </a:extLst>
          </p:cNvPr>
          <p:cNvCxnSpPr/>
          <p:nvPr/>
        </p:nvCxnSpPr>
        <p:spPr>
          <a:xfrm flipV="1">
            <a:off x="4157031" y="3260993"/>
            <a:ext cx="0" cy="2644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97BCF744-4EEE-0988-8B6C-A0B922687D0B}"/>
              </a:ext>
            </a:extLst>
          </p:cNvPr>
          <p:cNvCxnSpPr>
            <a:cxnSpLocks/>
          </p:cNvCxnSpPr>
          <p:nvPr/>
        </p:nvCxnSpPr>
        <p:spPr>
          <a:xfrm flipV="1">
            <a:off x="2979681" y="3429001"/>
            <a:ext cx="2508938" cy="201173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7A4261A2-D1CF-378E-AEEE-336EF0E2114C}"/>
              </a:ext>
            </a:extLst>
          </p:cNvPr>
          <p:cNvCxnSpPr>
            <a:cxnSpLocks/>
          </p:cNvCxnSpPr>
          <p:nvPr/>
        </p:nvCxnSpPr>
        <p:spPr>
          <a:xfrm flipV="1">
            <a:off x="4273857" y="3813269"/>
            <a:ext cx="2508938" cy="201173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B47E1DC3-B69D-72BE-F0D0-80BD376A066E}"/>
              </a:ext>
            </a:extLst>
          </p:cNvPr>
          <p:cNvSpPr txBox="1"/>
          <p:nvPr/>
        </p:nvSpPr>
        <p:spPr>
          <a:xfrm>
            <a:off x="4956329" y="3059667"/>
            <a:ext cx="2396168" cy="369332"/>
          </a:xfrm>
          <a:prstGeom prst="rect">
            <a:avLst/>
          </a:prstGeom>
          <a:noFill/>
        </p:spPr>
        <p:txBody>
          <a:bodyPr wrap="square">
            <a:spAutoFit/>
          </a:bodyPr>
          <a:lstStyle/>
          <a:p>
            <a:r>
              <a:rPr lang="en-US" altLang="zh-CN" b="1" dirty="0">
                <a:solidFill>
                  <a:schemeClr val="accent6">
                    <a:lumMod val="90000"/>
                    <a:lumOff val="10000"/>
                  </a:schemeClr>
                </a:solidFill>
              </a:rPr>
              <a:t>W</a:t>
            </a:r>
            <a:r>
              <a:rPr lang="en-US" altLang="zh-CN" b="1" baseline="30000" dirty="0">
                <a:solidFill>
                  <a:schemeClr val="accent6">
                    <a:lumMod val="90000"/>
                    <a:lumOff val="10000"/>
                  </a:schemeClr>
                </a:solidFill>
              </a:rPr>
              <a:t>T</a:t>
            </a:r>
            <a:r>
              <a:rPr lang="en-US" altLang="zh-CN" b="1" dirty="0">
                <a:solidFill>
                  <a:schemeClr val="accent6">
                    <a:lumMod val="90000"/>
                    <a:lumOff val="10000"/>
                  </a:schemeClr>
                </a:solidFill>
              </a:rPr>
              <a:t>X+2=0</a:t>
            </a:r>
            <a:endParaRPr lang="zh-CN" altLang="en-US" dirty="0"/>
          </a:p>
        </p:txBody>
      </p:sp>
      <p:sp>
        <p:nvSpPr>
          <p:cNvPr id="17" name="文本框 16">
            <a:extLst>
              <a:ext uri="{FF2B5EF4-FFF2-40B4-BE49-F238E27FC236}">
                <a16:creationId xmlns:a16="http://schemas.microsoft.com/office/drawing/2014/main" id="{EF74EBC5-5238-5BE0-ECDC-F2D3E59D99C5}"/>
              </a:ext>
            </a:extLst>
          </p:cNvPr>
          <p:cNvSpPr txBox="1"/>
          <p:nvPr/>
        </p:nvSpPr>
        <p:spPr>
          <a:xfrm>
            <a:off x="6816151" y="3482509"/>
            <a:ext cx="2396168" cy="369332"/>
          </a:xfrm>
          <a:prstGeom prst="rect">
            <a:avLst/>
          </a:prstGeom>
          <a:noFill/>
        </p:spPr>
        <p:txBody>
          <a:bodyPr wrap="square">
            <a:spAutoFit/>
          </a:bodyPr>
          <a:lstStyle/>
          <a:p>
            <a:r>
              <a:rPr lang="en-US" altLang="zh-CN" b="1" dirty="0">
                <a:solidFill>
                  <a:schemeClr val="accent6">
                    <a:lumMod val="90000"/>
                    <a:lumOff val="10000"/>
                  </a:schemeClr>
                </a:solidFill>
              </a:rPr>
              <a:t>W</a:t>
            </a:r>
            <a:r>
              <a:rPr lang="en-US" altLang="zh-CN" b="1" baseline="30000" dirty="0">
                <a:solidFill>
                  <a:schemeClr val="accent6">
                    <a:lumMod val="90000"/>
                    <a:lumOff val="10000"/>
                  </a:schemeClr>
                </a:solidFill>
              </a:rPr>
              <a:t>T</a:t>
            </a:r>
            <a:r>
              <a:rPr lang="en-US" altLang="zh-CN" b="1" dirty="0">
                <a:solidFill>
                  <a:schemeClr val="accent6">
                    <a:lumMod val="90000"/>
                    <a:lumOff val="10000"/>
                  </a:schemeClr>
                </a:solidFill>
              </a:rPr>
              <a:t>X-2=0</a:t>
            </a:r>
            <a:endParaRPr lang="zh-CN" altLang="en-US" dirty="0"/>
          </a:p>
        </p:txBody>
      </p:sp>
    </p:spTree>
    <p:extLst>
      <p:ext uri="{BB962C8B-B14F-4D97-AF65-F5344CB8AC3E}">
        <p14:creationId xmlns:p14="http://schemas.microsoft.com/office/powerpoint/2010/main" val="3894374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间隔与支持向量</a:t>
            </a:r>
          </a:p>
        </p:txBody>
      </p:sp>
      <p:sp>
        <p:nvSpPr>
          <p:cNvPr id="69" name="内容占位符 3"/>
          <p:cNvSpPr txBox="1">
            <a:spLocks/>
          </p:cNvSpPr>
          <p:nvPr/>
        </p:nvSpPr>
        <p:spPr>
          <a:xfrm>
            <a:off x="7748634" y="2977866"/>
            <a:ext cx="778769"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rgbClr val="FF0000"/>
                </a:solidFill>
              </a:rPr>
              <a:t>间隔</a:t>
            </a:r>
          </a:p>
        </p:txBody>
      </p:sp>
      <p:cxnSp>
        <p:nvCxnSpPr>
          <p:cNvPr id="153" name="直接箭头连接符 152"/>
          <p:cNvCxnSpPr/>
          <p:nvPr/>
        </p:nvCxnSpPr>
        <p:spPr>
          <a:xfrm flipH="1" flipV="1">
            <a:off x="4202982" y="3032488"/>
            <a:ext cx="0" cy="3121607"/>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154" name="直接箭头连接符 153"/>
          <p:cNvCxnSpPr/>
          <p:nvPr/>
        </p:nvCxnSpPr>
        <p:spPr>
          <a:xfrm>
            <a:off x="4192639" y="6154168"/>
            <a:ext cx="3815968"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155" name="文本框 154"/>
          <p:cNvSpPr txBox="1"/>
          <p:nvPr/>
        </p:nvSpPr>
        <p:spPr>
          <a:xfrm>
            <a:off x="3963101" y="6053179"/>
            <a:ext cx="274434" cy="307777"/>
          </a:xfrm>
          <a:prstGeom prst="rect">
            <a:avLst/>
          </a:prstGeom>
          <a:noFill/>
        </p:spPr>
        <p:txBody>
          <a:bodyPr wrap="none" rtlCol="0">
            <a:spAutoFit/>
          </a:bodyPr>
          <a:lstStyle/>
          <a:p>
            <a:r>
              <a:rPr lang="en-US" altLang="zh-CN" sz="1400" dirty="0">
                <a:latin typeface="Times "/>
              </a:rPr>
              <a:t>0</a:t>
            </a:r>
            <a:endParaRPr lang="zh-CN" altLang="en-US" sz="1400" dirty="0">
              <a:latin typeface="Times "/>
            </a:endParaRPr>
          </a:p>
        </p:txBody>
      </p:sp>
      <p:grpSp>
        <p:nvGrpSpPr>
          <p:cNvPr id="156" name="组合 155"/>
          <p:cNvGrpSpPr/>
          <p:nvPr/>
        </p:nvGrpSpPr>
        <p:grpSpPr>
          <a:xfrm>
            <a:off x="5594927" y="3769944"/>
            <a:ext cx="136285" cy="133783"/>
            <a:chOff x="5476803" y="2392530"/>
            <a:chExt cx="108000" cy="108000"/>
          </a:xfrm>
        </p:grpSpPr>
        <p:cxnSp>
          <p:nvCxnSpPr>
            <p:cNvPr id="222" name="直接连接符 22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3" name="直接连接符 22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7" name="组合 156"/>
          <p:cNvGrpSpPr/>
          <p:nvPr/>
        </p:nvGrpSpPr>
        <p:grpSpPr>
          <a:xfrm>
            <a:off x="5434919" y="4574933"/>
            <a:ext cx="136285" cy="133783"/>
            <a:chOff x="5476803" y="2392530"/>
            <a:chExt cx="108000" cy="108000"/>
          </a:xfrm>
        </p:grpSpPr>
        <p:cxnSp>
          <p:nvCxnSpPr>
            <p:cNvPr id="220" name="直接连接符 21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1" name="直接连接符 22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8" name="组合 157"/>
          <p:cNvGrpSpPr/>
          <p:nvPr/>
        </p:nvGrpSpPr>
        <p:grpSpPr>
          <a:xfrm>
            <a:off x="5214625" y="4379332"/>
            <a:ext cx="136285" cy="133783"/>
            <a:chOff x="5476803" y="2392530"/>
            <a:chExt cx="108000" cy="108000"/>
          </a:xfrm>
        </p:grpSpPr>
        <p:cxnSp>
          <p:nvCxnSpPr>
            <p:cNvPr id="218" name="直接连接符 21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9" name="直接连接符 21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9" name="组合 158"/>
          <p:cNvGrpSpPr/>
          <p:nvPr/>
        </p:nvGrpSpPr>
        <p:grpSpPr>
          <a:xfrm>
            <a:off x="4759173" y="4659840"/>
            <a:ext cx="136285" cy="133783"/>
            <a:chOff x="5476803" y="2392530"/>
            <a:chExt cx="108000" cy="108000"/>
          </a:xfrm>
        </p:grpSpPr>
        <p:cxnSp>
          <p:nvCxnSpPr>
            <p:cNvPr id="216" name="直接连接符 21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7" name="直接连接符 21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60" name="组合 159"/>
          <p:cNvGrpSpPr/>
          <p:nvPr/>
        </p:nvGrpSpPr>
        <p:grpSpPr>
          <a:xfrm>
            <a:off x="4985080" y="4878469"/>
            <a:ext cx="136285" cy="133783"/>
            <a:chOff x="5476803" y="2392530"/>
            <a:chExt cx="108000" cy="108000"/>
          </a:xfrm>
        </p:grpSpPr>
        <p:cxnSp>
          <p:nvCxnSpPr>
            <p:cNvPr id="214" name="直接连接符 21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5" name="直接连接符 21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61" name="组合 160"/>
          <p:cNvGrpSpPr/>
          <p:nvPr/>
        </p:nvGrpSpPr>
        <p:grpSpPr>
          <a:xfrm>
            <a:off x="5426559" y="4871188"/>
            <a:ext cx="136285" cy="133783"/>
            <a:chOff x="5476803" y="2392530"/>
            <a:chExt cx="108000" cy="108000"/>
          </a:xfrm>
        </p:grpSpPr>
        <p:cxnSp>
          <p:nvCxnSpPr>
            <p:cNvPr id="212" name="直接连接符 21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3" name="直接连接符 21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62" name="组合 161"/>
          <p:cNvGrpSpPr/>
          <p:nvPr/>
        </p:nvGrpSpPr>
        <p:grpSpPr>
          <a:xfrm>
            <a:off x="4876468" y="3821748"/>
            <a:ext cx="136285" cy="133783"/>
            <a:chOff x="5476803" y="2392530"/>
            <a:chExt cx="108000" cy="108000"/>
          </a:xfrm>
        </p:grpSpPr>
        <p:cxnSp>
          <p:nvCxnSpPr>
            <p:cNvPr id="210" name="直接连接符 20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1" name="直接连接符 21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63" name="直接连接符 162"/>
          <p:cNvCxnSpPr/>
          <p:nvPr/>
        </p:nvCxnSpPr>
        <p:spPr>
          <a:xfrm>
            <a:off x="6926513" y="5191095"/>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4" name="直接连接符 163"/>
          <p:cNvCxnSpPr/>
          <p:nvPr/>
        </p:nvCxnSpPr>
        <p:spPr>
          <a:xfrm>
            <a:off x="6280131" y="5048958"/>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5" name="直接连接符 164"/>
          <p:cNvCxnSpPr/>
          <p:nvPr/>
        </p:nvCxnSpPr>
        <p:spPr>
          <a:xfrm>
            <a:off x="6123338" y="5736465"/>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6" name="直接连接符 165"/>
          <p:cNvCxnSpPr/>
          <p:nvPr/>
        </p:nvCxnSpPr>
        <p:spPr>
          <a:xfrm>
            <a:off x="5699033" y="5609201"/>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7" name="直接连接符 166"/>
          <p:cNvCxnSpPr/>
          <p:nvPr/>
        </p:nvCxnSpPr>
        <p:spPr>
          <a:xfrm>
            <a:off x="6716708" y="5558190"/>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8" name="直接连接符 167"/>
          <p:cNvCxnSpPr/>
          <p:nvPr/>
        </p:nvCxnSpPr>
        <p:spPr>
          <a:xfrm>
            <a:off x="6774380" y="5396623"/>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9" name="直接连接符 168"/>
          <p:cNvCxnSpPr/>
          <p:nvPr/>
        </p:nvCxnSpPr>
        <p:spPr>
          <a:xfrm>
            <a:off x="6045309" y="5466674"/>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0" name="直接连接符 169"/>
          <p:cNvCxnSpPr/>
          <p:nvPr/>
        </p:nvCxnSpPr>
        <p:spPr>
          <a:xfrm>
            <a:off x="6994655" y="4945359"/>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1" name="直接连接符 170"/>
          <p:cNvCxnSpPr/>
          <p:nvPr/>
        </p:nvCxnSpPr>
        <p:spPr>
          <a:xfrm>
            <a:off x="6348273" y="5396623"/>
            <a:ext cx="136285"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173" name="组合 172"/>
          <p:cNvGrpSpPr/>
          <p:nvPr/>
        </p:nvGrpSpPr>
        <p:grpSpPr>
          <a:xfrm>
            <a:off x="6143846" y="3624110"/>
            <a:ext cx="136285" cy="133783"/>
            <a:chOff x="5476803" y="2392530"/>
            <a:chExt cx="108000" cy="108000"/>
          </a:xfrm>
        </p:grpSpPr>
        <p:cxnSp>
          <p:nvCxnSpPr>
            <p:cNvPr id="208" name="直接连接符 20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9" name="直接连接符 20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74" name="组合 173"/>
          <p:cNvGrpSpPr/>
          <p:nvPr/>
        </p:nvGrpSpPr>
        <p:grpSpPr>
          <a:xfrm>
            <a:off x="5858527" y="3888639"/>
            <a:ext cx="136285" cy="133783"/>
            <a:chOff x="5476803" y="2392530"/>
            <a:chExt cx="108000" cy="108000"/>
          </a:xfrm>
        </p:grpSpPr>
        <p:cxnSp>
          <p:nvCxnSpPr>
            <p:cNvPr id="206" name="直接连接符 20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7" name="直接连接符 20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75" name="组合 174"/>
          <p:cNvGrpSpPr/>
          <p:nvPr/>
        </p:nvGrpSpPr>
        <p:grpSpPr>
          <a:xfrm>
            <a:off x="4651958" y="5057313"/>
            <a:ext cx="136285" cy="133783"/>
            <a:chOff x="5476803" y="2392530"/>
            <a:chExt cx="108000" cy="108000"/>
          </a:xfrm>
        </p:grpSpPr>
        <p:cxnSp>
          <p:nvCxnSpPr>
            <p:cNvPr id="204" name="直接连接符 20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5" name="直接连接符 20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76" name="组合 175"/>
          <p:cNvGrpSpPr/>
          <p:nvPr/>
        </p:nvGrpSpPr>
        <p:grpSpPr>
          <a:xfrm>
            <a:off x="5237834" y="4049668"/>
            <a:ext cx="136285" cy="133783"/>
            <a:chOff x="5476803" y="2392530"/>
            <a:chExt cx="108000" cy="108000"/>
          </a:xfrm>
        </p:grpSpPr>
        <p:cxnSp>
          <p:nvCxnSpPr>
            <p:cNvPr id="202" name="直接连接符 20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3" name="直接连接符 20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77" name="组合 176"/>
          <p:cNvGrpSpPr/>
          <p:nvPr/>
        </p:nvGrpSpPr>
        <p:grpSpPr>
          <a:xfrm>
            <a:off x="4782382" y="4330176"/>
            <a:ext cx="136285" cy="133783"/>
            <a:chOff x="5476803" y="2392530"/>
            <a:chExt cx="108000" cy="108000"/>
          </a:xfrm>
        </p:grpSpPr>
        <p:cxnSp>
          <p:nvCxnSpPr>
            <p:cNvPr id="200" name="直接连接符 19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1" name="直接连接符 20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78" name="直接连接符 177"/>
          <p:cNvCxnSpPr/>
          <p:nvPr/>
        </p:nvCxnSpPr>
        <p:spPr>
          <a:xfrm>
            <a:off x="6498419" y="5715991"/>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9" name="直接连接符 178"/>
          <p:cNvCxnSpPr/>
          <p:nvPr/>
        </p:nvCxnSpPr>
        <p:spPr>
          <a:xfrm>
            <a:off x="6634704" y="5124204"/>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0" name="直接连接符 179"/>
          <p:cNvCxnSpPr/>
          <p:nvPr/>
        </p:nvCxnSpPr>
        <p:spPr>
          <a:xfrm>
            <a:off x="6774380" y="4726730"/>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直接连接符 180"/>
          <p:cNvCxnSpPr/>
          <p:nvPr/>
        </p:nvCxnSpPr>
        <p:spPr>
          <a:xfrm>
            <a:off x="7226315" y="4443556"/>
            <a:ext cx="136285"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182" name="对象 181"/>
          <p:cNvGraphicFramePr>
            <a:graphicFrameLocks noChangeAspect="1"/>
          </p:cNvGraphicFramePr>
          <p:nvPr>
            <p:extLst>
              <p:ext uri="{D42A27DB-BD31-4B8C-83A1-F6EECF244321}">
                <p14:modId xmlns:p14="http://schemas.microsoft.com/office/powerpoint/2010/main" val="1644600850"/>
              </p:ext>
            </p:extLst>
          </p:nvPr>
        </p:nvGraphicFramePr>
        <p:xfrm>
          <a:off x="7430380" y="6231905"/>
          <a:ext cx="280830" cy="267566"/>
        </p:xfrm>
        <a:graphic>
          <a:graphicData uri="http://schemas.openxmlformats.org/presentationml/2006/ole">
            <mc:AlternateContent xmlns:mc="http://schemas.openxmlformats.org/markup-compatibility/2006">
              <mc:Choice xmlns:v="urn:schemas-microsoft-com:vml" Requires="v">
                <p:oleObj name="Formula" r:id="rId2" imgW="137160" imgH="131040" progId="Equation.Ribbit">
                  <p:embed/>
                </p:oleObj>
              </mc:Choice>
              <mc:Fallback>
                <p:oleObj name="Formula" r:id="rId2" imgW="137160" imgH="131040" progId="Equation.Ribbit">
                  <p:embed/>
                  <p:pic>
                    <p:nvPicPr>
                      <p:cNvPr id="182" name="对象 181"/>
                      <p:cNvPicPr/>
                      <p:nvPr/>
                    </p:nvPicPr>
                    <p:blipFill>
                      <a:blip r:embed="rId3"/>
                      <a:stretch>
                        <a:fillRect/>
                      </a:stretch>
                    </p:blipFill>
                    <p:spPr>
                      <a:xfrm>
                        <a:off x="7430380" y="6231905"/>
                        <a:ext cx="280830" cy="267566"/>
                      </a:xfrm>
                      <a:prstGeom prst="rect">
                        <a:avLst/>
                      </a:prstGeom>
                    </p:spPr>
                  </p:pic>
                </p:oleObj>
              </mc:Fallback>
            </mc:AlternateContent>
          </a:graphicData>
        </a:graphic>
      </p:graphicFrame>
      <p:graphicFrame>
        <p:nvGraphicFramePr>
          <p:cNvPr id="183" name="对象 182"/>
          <p:cNvGraphicFramePr>
            <a:graphicFrameLocks noChangeAspect="1"/>
          </p:cNvGraphicFramePr>
          <p:nvPr>
            <p:extLst>
              <p:ext uri="{D42A27DB-BD31-4B8C-83A1-F6EECF244321}">
                <p14:modId xmlns:p14="http://schemas.microsoft.com/office/powerpoint/2010/main" val="3926789815"/>
              </p:ext>
            </p:extLst>
          </p:nvPr>
        </p:nvGraphicFramePr>
        <p:xfrm>
          <a:off x="3780717" y="3280704"/>
          <a:ext cx="290739" cy="267566"/>
        </p:xfrm>
        <a:graphic>
          <a:graphicData uri="http://schemas.openxmlformats.org/presentationml/2006/ole">
            <mc:AlternateContent xmlns:mc="http://schemas.openxmlformats.org/markup-compatibility/2006">
              <mc:Choice xmlns:v="urn:schemas-microsoft-com:vml" Requires="v">
                <p:oleObj name="Formula" r:id="rId4" imgW="141120" imgH="131040" progId="Equation.Ribbit">
                  <p:embed/>
                </p:oleObj>
              </mc:Choice>
              <mc:Fallback>
                <p:oleObj name="Formula" r:id="rId4" imgW="141120" imgH="131040" progId="Equation.Ribbit">
                  <p:embed/>
                  <p:pic>
                    <p:nvPicPr>
                      <p:cNvPr id="183" name="对象 182"/>
                      <p:cNvPicPr/>
                      <p:nvPr/>
                    </p:nvPicPr>
                    <p:blipFill>
                      <a:blip r:embed="rId5"/>
                      <a:stretch>
                        <a:fillRect/>
                      </a:stretch>
                    </p:blipFill>
                    <p:spPr>
                      <a:xfrm>
                        <a:off x="3780717" y="3280704"/>
                        <a:ext cx="290739" cy="267566"/>
                      </a:xfrm>
                      <a:prstGeom prst="rect">
                        <a:avLst/>
                      </a:prstGeom>
                    </p:spPr>
                  </p:pic>
                </p:oleObj>
              </mc:Fallback>
            </mc:AlternateContent>
          </a:graphicData>
        </a:graphic>
      </p:graphicFrame>
      <p:cxnSp>
        <p:nvCxnSpPr>
          <p:cNvPr id="184" name="直接连接符 183"/>
          <p:cNvCxnSpPr/>
          <p:nvPr/>
        </p:nvCxnSpPr>
        <p:spPr>
          <a:xfrm flipV="1">
            <a:off x="5252069" y="3729373"/>
            <a:ext cx="2466781" cy="237303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4763274" y="3277081"/>
            <a:ext cx="2466781" cy="237303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0" name="右大括号 173"/>
          <p:cNvSpPr/>
          <p:nvPr/>
        </p:nvSpPr>
        <p:spPr>
          <a:xfrm rot="19020000">
            <a:off x="7389859" y="3173701"/>
            <a:ext cx="181713" cy="668916"/>
          </a:xfrm>
          <a:custGeom>
            <a:avLst/>
            <a:gdLst>
              <a:gd name="connsiteX0" fmla="*/ 0 w 155448"/>
              <a:gd name="connsiteY0" fmla="*/ 0 h 914400"/>
              <a:gd name="connsiteX1" fmla="*/ 77724 w 155448"/>
              <a:gd name="connsiteY1" fmla="*/ 12953 h 914400"/>
              <a:gd name="connsiteX2" fmla="*/ 77724 w 155448"/>
              <a:gd name="connsiteY2" fmla="*/ 444247 h 914400"/>
              <a:gd name="connsiteX3" fmla="*/ 155448 w 155448"/>
              <a:gd name="connsiteY3" fmla="*/ 457200 h 914400"/>
              <a:gd name="connsiteX4" fmla="*/ 77724 w 155448"/>
              <a:gd name="connsiteY4" fmla="*/ 470153 h 914400"/>
              <a:gd name="connsiteX5" fmla="*/ 77724 w 155448"/>
              <a:gd name="connsiteY5" fmla="*/ 901447 h 914400"/>
              <a:gd name="connsiteX6" fmla="*/ 0 w 155448"/>
              <a:gd name="connsiteY6" fmla="*/ 914400 h 914400"/>
              <a:gd name="connsiteX7" fmla="*/ 0 w 155448"/>
              <a:gd name="connsiteY7" fmla="*/ 0 h 914400"/>
              <a:gd name="connsiteX0" fmla="*/ 0 w 155448"/>
              <a:gd name="connsiteY0" fmla="*/ 0 h 914400"/>
              <a:gd name="connsiteX1" fmla="*/ 77724 w 155448"/>
              <a:gd name="connsiteY1" fmla="*/ 12953 h 914400"/>
              <a:gd name="connsiteX2" fmla="*/ 77724 w 155448"/>
              <a:gd name="connsiteY2" fmla="*/ 444247 h 914400"/>
              <a:gd name="connsiteX3" fmla="*/ 155448 w 155448"/>
              <a:gd name="connsiteY3" fmla="*/ 457200 h 914400"/>
              <a:gd name="connsiteX4" fmla="*/ 77724 w 155448"/>
              <a:gd name="connsiteY4" fmla="*/ 470153 h 914400"/>
              <a:gd name="connsiteX5" fmla="*/ 77724 w 155448"/>
              <a:gd name="connsiteY5" fmla="*/ 901447 h 914400"/>
              <a:gd name="connsiteX6" fmla="*/ 0 w 155448"/>
              <a:gd name="connsiteY6" fmla="*/ 914400 h 914400"/>
              <a:gd name="connsiteX0" fmla="*/ 0 w 155449"/>
              <a:gd name="connsiteY0" fmla="*/ 0 h 914400"/>
              <a:gd name="connsiteX1" fmla="*/ 77724 w 155449"/>
              <a:gd name="connsiteY1" fmla="*/ 12953 h 914400"/>
              <a:gd name="connsiteX2" fmla="*/ 77724 w 155449"/>
              <a:gd name="connsiteY2" fmla="*/ 444247 h 914400"/>
              <a:gd name="connsiteX3" fmla="*/ 155448 w 155449"/>
              <a:gd name="connsiteY3" fmla="*/ 457200 h 914400"/>
              <a:gd name="connsiteX4" fmla="*/ 77724 w 155449"/>
              <a:gd name="connsiteY4" fmla="*/ 470153 h 914400"/>
              <a:gd name="connsiteX5" fmla="*/ 77724 w 155449"/>
              <a:gd name="connsiteY5" fmla="*/ 901447 h 914400"/>
              <a:gd name="connsiteX6" fmla="*/ 0 w 155449"/>
              <a:gd name="connsiteY6" fmla="*/ 914400 h 914400"/>
              <a:gd name="connsiteX7" fmla="*/ 0 w 155449"/>
              <a:gd name="connsiteY7" fmla="*/ 0 h 914400"/>
              <a:gd name="connsiteX0" fmla="*/ 0 w 155449"/>
              <a:gd name="connsiteY0" fmla="*/ 0 h 914400"/>
              <a:gd name="connsiteX1" fmla="*/ 77724 w 155449"/>
              <a:gd name="connsiteY1" fmla="*/ 12953 h 914400"/>
              <a:gd name="connsiteX2" fmla="*/ 77724 w 155449"/>
              <a:gd name="connsiteY2" fmla="*/ 444247 h 914400"/>
              <a:gd name="connsiteX3" fmla="*/ 155448 w 155449"/>
              <a:gd name="connsiteY3" fmla="*/ 457200 h 914400"/>
              <a:gd name="connsiteX4" fmla="*/ 75681 w 155449"/>
              <a:gd name="connsiteY4" fmla="*/ 482121 h 914400"/>
              <a:gd name="connsiteX5" fmla="*/ 77724 w 155449"/>
              <a:gd name="connsiteY5" fmla="*/ 901447 h 914400"/>
              <a:gd name="connsiteX6" fmla="*/ 0 w 155449"/>
              <a:gd name="connsiteY6" fmla="*/ 914400 h 914400"/>
              <a:gd name="connsiteX0" fmla="*/ 0 w 155451"/>
              <a:gd name="connsiteY0" fmla="*/ 0 h 914400"/>
              <a:gd name="connsiteX1" fmla="*/ 77724 w 155451"/>
              <a:gd name="connsiteY1" fmla="*/ 12953 h 914400"/>
              <a:gd name="connsiteX2" fmla="*/ 77724 w 155451"/>
              <a:gd name="connsiteY2" fmla="*/ 444247 h 914400"/>
              <a:gd name="connsiteX3" fmla="*/ 155448 w 155451"/>
              <a:gd name="connsiteY3" fmla="*/ 457200 h 914400"/>
              <a:gd name="connsiteX4" fmla="*/ 77724 w 155451"/>
              <a:gd name="connsiteY4" fmla="*/ 470153 h 914400"/>
              <a:gd name="connsiteX5" fmla="*/ 77724 w 155451"/>
              <a:gd name="connsiteY5" fmla="*/ 901447 h 914400"/>
              <a:gd name="connsiteX6" fmla="*/ 0 w 155451"/>
              <a:gd name="connsiteY6" fmla="*/ 914400 h 914400"/>
              <a:gd name="connsiteX7" fmla="*/ 0 w 155451"/>
              <a:gd name="connsiteY7" fmla="*/ 0 h 914400"/>
              <a:gd name="connsiteX0" fmla="*/ 0 w 155451"/>
              <a:gd name="connsiteY0" fmla="*/ 0 h 914400"/>
              <a:gd name="connsiteX1" fmla="*/ 77724 w 155451"/>
              <a:gd name="connsiteY1" fmla="*/ 12953 h 914400"/>
              <a:gd name="connsiteX2" fmla="*/ 79251 w 155451"/>
              <a:gd name="connsiteY2" fmla="*/ 426979 h 914400"/>
              <a:gd name="connsiteX3" fmla="*/ 155448 w 155451"/>
              <a:gd name="connsiteY3" fmla="*/ 457200 h 914400"/>
              <a:gd name="connsiteX4" fmla="*/ 75681 w 155451"/>
              <a:gd name="connsiteY4" fmla="*/ 482121 h 914400"/>
              <a:gd name="connsiteX5" fmla="*/ 77724 w 155451"/>
              <a:gd name="connsiteY5" fmla="*/ 901447 h 914400"/>
              <a:gd name="connsiteX6" fmla="*/ 0 w 15545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451" h="914400" stroke="0" extrusionOk="0">
                <a:moveTo>
                  <a:pt x="0" y="0"/>
                </a:moveTo>
                <a:cubicBezTo>
                  <a:pt x="42926" y="0"/>
                  <a:pt x="77724" y="5799"/>
                  <a:pt x="77724" y="12953"/>
                </a:cubicBezTo>
                <a:lnTo>
                  <a:pt x="77724" y="444247"/>
                </a:lnTo>
                <a:cubicBezTo>
                  <a:pt x="77724" y="451401"/>
                  <a:pt x="112522" y="457200"/>
                  <a:pt x="155448" y="457200"/>
                </a:cubicBezTo>
                <a:cubicBezTo>
                  <a:pt x="112522" y="457200"/>
                  <a:pt x="77724" y="462999"/>
                  <a:pt x="77724" y="470153"/>
                </a:cubicBezTo>
                <a:lnTo>
                  <a:pt x="77724" y="901447"/>
                </a:lnTo>
                <a:cubicBezTo>
                  <a:pt x="77724" y="908601"/>
                  <a:pt x="42926" y="914400"/>
                  <a:pt x="0" y="914400"/>
                </a:cubicBezTo>
                <a:lnTo>
                  <a:pt x="0" y="0"/>
                </a:lnTo>
                <a:close/>
              </a:path>
              <a:path w="155451" h="914400" fill="none">
                <a:moveTo>
                  <a:pt x="0" y="0"/>
                </a:moveTo>
                <a:cubicBezTo>
                  <a:pt x="42926" y="0"/>
                  <a:pt x="77724" y="5799"/>
                  <a:pt x="77724" y="12953"/>
                </a:cubicBezTo>
                <a:lnTo>
                  <a:pt x="79251" y="426979"/>
                </a:lnTo>
                <a:cubicBezTo>
                  <a:pt x="79251" y="434133"/>
                  <a:pt x="156043" y="448010"/>
                  <a:pt x="155448" y="457200"/>
                </a:cubicBezTo>
                <a:cubicBezTo>
                  <a:pt x="154853" y="466390"/>
                  <a:pt x="75681" y="474967"/>
                  <a:pt x="75681" y="482121"/>
                </a:cubicBezTo>
                <a:cubicBezTo>
                  <a:pt x="75681" y="625886"/>
                  <a:pt x="77724" y="757682"/>
                  <a:pt x="77724" y="901447"/>
                </a:cubicBezTo>
                <a:cubicBezTo>
                  <a:pt x="77724" y="908601"/>
                  <a:pt x="42926" y="914400"/>
                  <a:pt x="0" y="914400"/>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4" name="任意多边形 193"/>
          <p:cNvSpPr/>
          <p:nvPr/>
        </p:nvSpPr>
        <p:spPr>
          <a:xfrm>
            <a:off x="6454392" y="3318832"/>
            <a:ext cx="234382" cy="460158"/>
          </a:xfrm>
          <a:custGeom>
            <a:avLst/>
            <a:gdLst>
              <a:gd name="connsiteX0" fmla="*/ 0 w 185738"/>
              <a:gd name="connsiteY0" fmla="*/ 0 h 371475"/>
              <a:gd name="connsiteX1" fmla="*/ 33338 w 185738"/>
              <a:gd name="connsiteY1" fmla="*/ 204787 h 371475"/>
              <a:gd name="connsiteX2" fmla="*/ 185738 w 185738"/>
              <a:gd name="connsiteY2" fmla="*/ 371475 h 371475"/>
            </a:gdLst>
            <a:ahLst/>
            <a:cxnLst>
              <a:cxn ang="0">
                <a:pos x="connsiteX0" y="connsiteY0"/>
              </a:cxn>
              <a:cxn ang="0">
                <a:pos x="connsiteX1" y="connsiteY1"/>
              </a:cxn>
              <a:cxn ang="0">
                <a:pos x="connsiteX2" y="connsiteY2"/>
              </a:cxn>
            </a:cxnLst>
            <a:rect l="l" t="t" r="r" b="b"/>
            <a:pathLst>
              <a:path w="185738" h="371475">
                <a:moveTo>
                  <a:pt x="0" y="0"/>
                </a:moveTo>
                <a:cubicBezTo>
                  <a:pt x="1191" y="71437"/>
                  <a:pt x="2382" y="142875"/>
                  <a:pt x="33338" y="204787"/>
                </a:cubicBezTo>
                <a:cubicBezTo>
                  <a:pt x="64294" y="266699"/>
                  <a:pt x="125016" y="319087"/>
                  <a:pt x="185738" y="37147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194"/>
          <p:cNvSpPr/>
          <p:nvPr/>
        </p:nvSpPr>
        <p:spPr>
          <a:xfrm>
            <a:off x="6959529" y="4515246"/>
            <a:ext cx="472769" cy="307528"/>
          </a:xfrm>
          <a:custGeom>
            <a:avLst/>
            <a:gdLst>
              <a:gd name="connsiteX0" fmla="*/ 374650 w 374650"/>
              <a:gd name="connsiteY0" fmla="*/ 247650 h 248260"/>
              <a:gd name="connsiteX1" fmla="*/ 209550 w 374650"/>
              <a:gd name="connsiteY1" fmla="*/ 209550 h 248260"/>
              <a:gd name="connsiteX2" fmla="*/ 0 w 374650"/>
              <a:gd name="connsiteY2" fmla="*/ 0 h 248260"/>
            </a:gdLst>
            <a:ahLst/>
            <a:cxnLst>
              <a:cxn ang="0">
                <a:pos x="connsiteX0" y="connsiteY0"/>
              </a:cxn>
              <a:cxn ang="0">
                <a:pos x="connsiteX1" y="connsiteY1"/>
              </a:cxn>
              <a:cxn ang="0">
                <a:pos x="connsiteX2" y="connsiteY2"/>
              </a:cxn>
            </a:cxnLst>
            <a:rect l="l" t="t" r="r" b="b"/>
            <a:pathLst>
              <a:path w="374650" h="248260">
                <a:moveTo>
                  <a:pt x="374650" y="247650"/>
                </a:moveTo>
                <a:cubicBezTo>
                  <a:pt x="323321" y="249237"/>
                  <a:pt x="271992" y="250825"/>
                  <a:pt x="209550" y="209550"/>
                </a:cubicBezTo>
                <a:cubicBezTo>
                  <a:pt x="147108" y="168275"/>
                  <a:pt x="73554" y="84137"/>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1077" y="3015656"/>
            <a:ext cx="1335140" cy="304826"/>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1427" y="4652405"/>
            <a:ext cx="1518036" cy="304826"/>
          </a:xfrm>
          <a:prstGeom prst="rect">
            <a:avLst/>
          </a:prstGeom>
        </p:spPr>
      </p:pic>
      <p:sp>
        <p:nvSpPr>
          <p:cNvPr id="6" name="Rectangle 1">
            <a:extLst>
              <a:ext uri="{FF2B5EF4-FFF2-40B4-BE49-F238E27FC236}">
                <a16:creationId xmlns:a16="http://schemas.microsoft.com/office/drawing/2014/main" id="{1DC63DFA-6FD7-C4D1-6D1E-9E58215F9750}"/>
              </a:ext>
            </a:extLst>
          </p:cNvPr>
          <p:cNvSpPr>
            <a:spLocks noChangeArrowheads="1"/>
          </p:cNvSpPr>
          <p:nvPr/>
        </p:nvSpPr>
        <p:spPr bwMode="auto">
          <a:xfrm>
            <a:off x="1765098" y="1038301"/>
            <a:ext cx="81868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zh-CN" altLang="zh-CN" sz="2400" dirty="0">
                <a:solidFill>
                  <a:srgbClr val="4D4D4D"/>
                </a:solidFill>
                <a:latin typeface="Arial" panose="020B0604020202020204" pitchFamily="34" charset="0"/>
                <a:ea typeface="-apple-system"/>
              </a:rPr>
              <a:t>我们假设超平面能将训练样本正确分类，令以下关系成立：</a:t>
            </a:r>
            <a:br>
              <a:rPr lang="zh-CN" altLang="zh-CN" sz="2400" dirty="0">
                <a:latin typeface="Arial" panose="020B0604020202020204" pitchFamily="34" charset="0"/>
              </a:rPr>
            </a:br>
            <a:r>
              <a:rPr lang="zh-CN" altLang="zh-CN" sz="2400" dirty="0">
                <a:latin typeface="Arial" panose="020B0604020202020204" pitchFamily="34" charset="0"/>
              </a:rPr>
              <a:t>                 </a:t>
            </a:r>
          </a:p>
        </p:txBody>
      </p:sp>
      <p:pic>
        <p:nvPicPr>
          <p:cNvPr id="4098" name="Picture 2" descr="在这里插入图片描述">
            <a:extLst>
              <a:ext uri="{FF2B5EF4-FFF2-40B4-BE49-F238E27FC236}">
                <a16:creationId xmlns:a16="http://schemas.microsoft.com/office/drawing/2014/main" id="{1CDA8325-C306-65E7-7A22-5545E46ABD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10123" y="1597813"/>
            <a:ext cx="2695853" cy="99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00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par>
                                <p:cTn id="8" presetID="10" presetClass="entr" presetSubtype="0" fill="hold" nodeType="withEffect">
                                  <p:stCondLst>
                                    <p:cond delay="0"/>
                                  </p:stCondLst>
                                  <p:childTnLst>
                                    <p:set>
                                      <p:cBhvr>
                                        <p:cTn id="9" dur="1" fill="hold">
                                          <p:stCondLst>
                                            <p:cond delay="0"/>
                                          </p:stCondLst>
                                        </p:cTn>
                                        <p:tgtEl>
                                          <p:spTgt spid="154"/>
                                        </p:tgtEl>
                                        <p:attrNameLst>
                                          <p:attrName>style.visibility</p:attrName>
                                        </p:attrNameLst>
                                      </p:cBhvr>
                                      <p:to>
                                        <p:strVal val="visible"/>
                                      </p:to>
                                    </p:set>
                                    <p:animEffect transition="in" filter="fade">
                                      <p:cBhvr>
                                        <p:cTn id="10" dur="500"/>
                                        <p:tgtEl>
                                          <p:spTgt spid="1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156"/>
                                        </p:tgtEl>
                                        <p:attrNameLst>
                                          <p:attrName>style.visibility</p:attrName>
                                        </p:attrNameLst>
                                      </p:cBhvr>
                                      <p:to>
                                        <p:strVal val="visible"/>
                                      </p:to>
                                    </p:set>
                                    <p:animEffect transition="in" filter="fade">
                                      <p:cBhvr>
                                        <p:cTn id="16" dur="500"/>
                                        <p:tgtEl>
                                          <p:spTgt spid="156"/>
                                        </p:tgtEl>
                                      </p:cBhvr>
                                    </p:animEffect>
                                  </p:childTnLst>
                                </p:cTn>
                              </p:par>
                              <p:par>
                                <p:cTn id="17" presetID="10" presetClass="entr" presetSubtype="0" fill="hold" nodeType="withEffect">
                                  <p:stCondLst>
                                    <p:cond delay="0"/>
                                  </p:stCondLst>
                                  <p:childTnLst>
                                    <p:set>
                                      <p:cBhvr>
                                        <p:cTn id="18" dur="1" fill="hold">
                                          <p:stCondLst>
                                            <p:cond delay="0"/>
                                          </p:stCondLst>
                                        </p:cTn>
                                        <p:tgtEl>
                                          <p:spTgt spid="157"/>
                                        </p:tgtEl>
                                        <p:attrNameLst>
                                          <p:attrName>style.visibility</p:attrName>
                                        </p:attrNameLst>
                                      </p:cBhvr>
                                      <p:to>
                                        <p:strVal val="visible"/>
                                      </p:to>
                                    </p:set>
                                    <p:animEffect transition="in" filter="fade">
                                      <p:cBhvr>
                                        <p:cTn id="19" dur="500"/>
                                        <p:tgtEl>
                                          <p:spTgt spid="157"/>
                                        </p:tgtEl>
                                      </p:cBhvr>
                                    </p:animEffect>
                                  </p:childTnLst>
                                </p:cTn>
                              </p:par>
                              <p:par>
                                <p:cTn id="20" presetID="10" presetClass="entr" presetSubtype="0" fill="hold" nodeType="withEffect">
                                  <p:stCondLst>
                                    <p:cond delay="0"/>
                                  </p:stCondLst>
                                  <p:childTnLst>
                                    <p:set>
                                      <p:cBhvr>
                                        <p:cTn id="21" dur="1" fill="hold">
                                          <p:stCondLst>
                                            <p:cond delay="0"/>
                                          </p:stCondLst>
                                        </p:cTn>
                                        <p:tgtEl>
                                          <p:spTgt spid="158"/>
                                        </p:tgtEl>
                                        <p:attrNameLst>
                                          <p:attrName>style.visibility</p:attrName>
                                        </p:attrNameLst>
                                      </p:cBhvr>
                                      <p:to>
                                        <p:strVal val="visible"/>
                                      </p:to>
                                    </p:set>
                                    <p:animEffect transition="in" filter="fade">
                                      <p:cBhvr>
                                        <p:cTn id="22" dur="500"/>
                                        <p:tgtEl>
                                          <p:spTgt spid="158"/>
                                        </p:tgtEl>
                                      </p:cBhvr>
                                    </p:animEffect>
                                  </p:childTnLst>
                                </p:cTn>
                              </p:par>
                              <p:par>
                                <p:cTn id="23" presetID="10" presetClass="entr" presetSubtype="0" fill="hold" nodeType="withEffect">
                                  <p:stCondLst>
                                    <p:cond delay="0"/>
                                  </p:stCondLst>
                                  <p:childTnLst>
                                    <p:set>
                                      <p:cBhvr>
                                        <p:cTn id="24" dur="1" fill="hold">
                                          <p:stCondLst>
                                            <p:cond delay="0"/>
                                          </p:stCondLst>
                                        </p:cTn>
                                        <p:tgtEl>
                                          <p:spTgt spid="159"/>
                                        </p:tgtEl>
                                        <p:attrNameLst>
                                          <p:attrName>style.visibility</p:attrName>
                                        </p:attrNameLst>
                                      </p:cBhvr>
                                      <p:to>
                                        <p:strVal val="visible"/>
                                      </p:to>
                                    </p:set>
                                    <p:animEffect transition="in" filter="fade">
                                      <p:cBhvr>
                                        <p:cTn id="25" dur="500"/>
                                        <p:tgtEl>
                                          <p:spTgt spid="159"/>
                                        </p:tgtEl>
                                      </p:cBhvr>
                                    </p:animEffect>
                                  </p:childTnLst>
                                </p:cTn>
                              </p:par>
                              <p:par>
                                <p:cTn id="26" presetID="10" presetClass="entr" presetSubtype="0" fill="hold" nodeType="withEffect">
                                  <p:stCondLst>
                                    <p:cond delay="0"/>
                                  </p:stCondLst>
                                  <p:childTnLst>
                                    <p:set>
                                      <p:cBhvr>
                                        <p:cTn id="27" dur="1" fill="hold">
                                          <p:stCondLst>
                                            <p:cond delay="0"/>
                                          </p:stCondLst>
                                        </p:cTn>
                                        <p:tgtEl>
                                          <p:spTgt spid="160"/>
                                        </p:tgtEl>
                                        <p:attrNameLst>
                                          <p:attrName>style.visibility</p:attrName>
                                        </p:attrNameLst>
                                      </p:cBhvr>
                                      <p:to>
                                        <p:strVal val="visible"/>
                                      </p:to>
                                    </p:set>
                                    <p:animEffect transition="in" filter="fade">
                                      <p:cBhvr>
                                        <p:cTn id="28" dur="500"/>
                                        <p:tgtEl>
                                          <p:spTgt spid="160"/>
                                        </p:tgtEl>
                                      </p:cBhvr>
                                    </p:animEffect>
                                  </p:childTnLst>
                                </p:cTn>
                              </p:par>
                              <p:par>
                                <p:cTn id="29" presetID="10" presetClass="entr" presetSubtype="0" fill="hold" nodeType="withEffect">
                                  <p:stCondLst>
                                    <p:cond delay="0"/>
                                  </p:stCondLst>
                                  <p:childTnLst>
                                    <p:set>
                                      <p:cBhvr>
                                        <p:cTn id="30" dur="1" fill="hold">
                                          <p:stCondLst>
                                            <p:cond delay="0"/>
                                          </p:stCondLst>
                                        </p:cTn>
                                        <p:tgtEl>
                                          <p:spTgt spid="161"/>
                                        </p:tgtEl>
                                        <p:attrNameLst>
                                          <p:attrName>style.visibility</p:attrName>
                                        </p:attrNameLst>
                                      </p:cBhvr>
                                      <p:to>
                                        <p:strVal val="visible"/>
                                      </p:to>
                                    </p:set>
                                    <p:animEffect transition="in" filter="fade">
                                      <p:cBhvr>
                                        <p:cTn id="31" dur="500"/>
                                        <p:tgtEl>
                                          <p:spTgt spid="161"/>
                                        </p:tgtEl>
                                      </p:cBhvr>
                                    </p:animEffect>
                                  </p:childTnLst>
                                </p:cTn>
                              </p:par>
                              <p:par>
                                <p:cTn id="32" presetID="10" presetClass="entr" presetSubtype="0" fill="hold" nodeType="withEffect">
                                  <p:stCondLst>
                                    <p:cond delay="0"/>
                                  </p:stCondLst>
                                  <p:childTnLst>
                                    <p:set>
                                      <p:cBhvr>
                                        <p:cTn id="33" dur="1" fill="hold">
                                          <p:stCondLst>
                                            <p:cond delay="0"/>
                                          </p:stCondLst>
                                        </p:cTn>
                                        <p:tgtEl>
                                          <p:spTgt spid="162"/>
                                        </p:tgtEl>
                                        <p:attrNameLst>
                                          <p:attrName>style.visibility</p:attrName>
                                        </p:attrNameLst>
                                      </p:cBhvr>
                                      <p:to>
                                        <p:strVal val="visible"/>
                                      </p:to>
                                    </p:set>
                                    <p:animEffect transition="in" filter="fade">
                                      <p:cBhvr>
                                        <p:cTn id="34" dur="500"/>
                                        <p:tgtEl>
                                          <p:spTgt spid="162"/>
                                        </p:tgtEl>
                                      </p:cBhvr>
                                    </p:animEffect>
                                  </p:childTnLst>
                                </p:cTn>
                              </p:par>
                              <p:par>
                                <p:cTn id="35" presetID="10" presetClass="entr" presetSubtype="0" fill="hold" nodeType="withEffect">
                                  <p:stCondLst>
                                    <p:cond delay="0"/>
                                  </p:stCondLst>
                                  <p:childTnLst>
                                    <p:set>
                                      <p:cBhvr>
                                        <p:cTn id="36" dur="1" fill="hold">
                                          <p:stCondLst>
                                            <p:cond delay="0"/>
                                          </p:stCondLst>
                                        </p:cTn>
                                        <p:tgtEl>
                                          <p:spTgt spid="163"/>
                                        </p:tgtEl>
                                        <p:attrNameLst>
                                          <p:attrName>style.visibility</p:attrName>
                                        </p:attrNameLst>
                                      </p:cBhvr>
                                      <p:to>
                                        <p:strVal val="visible"/>
                                      </p:to>
                                    </p:set>
                                    <p:animEffect transition="in" filter="fade">
                                      <p:cBhvr>
                                        <p:cTn id="37" dur="500"/>
                                        <p:tgtEl>
                                          <p:spTgt spid="163"/>
                                        </p:tgtEl>
                                      </p:cBhvr>
                                    </p:animEffect>
                                  </p:childTnLst>
                                </p:cTn>
                              </p:par>
                              <p:par>
                                <p:cTn id="38" presetID="10" presetClass="entr" presetSubtype="0" fill="hold" nodeType="withEffect">
                                  <p:stCondLst>
                                    <p:cond delay="0"/>
                                  </p:stCondLst>
                                  <p:childTnLst>
                                    <p:set>
                                      <p:cBhvr>
                                        <p:cTn id="39" dur="1" fill="hold">
                                          <p:stCondLst>
                                            <p:cond delay="0"/>
                                          </p:stCondLst>
                                        </p:cTn>
                                        <p:tgtEl>
                                          <p:spTgt spid="164"/>
                                        </p:tgtEl>
                                        <p:attrNameLst>
                                          <p:attrName>style.visibility</p:attrName>
                                        </p:attrNameLst>
                                      </p:cBhvr>
                                      <p:to>
                                        <p:strVal val="visible"/>
                                      </p:to>
                                    </p:set>
                                    <p:animEffect transition="in" filter="fade">
                                      <p:cBhvr>
                                        <p:cTn id="40" dur="500"/>
                                        <p:tgtEl>
                                          <p:spTgt spid="164"/>
                                        </p:tgtEl>
                                      </p:cBhvr>
                                    </p:animEffect>
                                  </p:childTnLst>
                                </p:cTn>
                              </p:par>
                              <p:par>
                                <p:cTn id="41" presetID="10" presetClass="entr" presetSubtype="0" fill="hold" nodeType="withEffect">
                                  <p:stCondLst>
                                    <p:cond delay="0"/>
                                  </p:stCondLst>
                                  <p:childTnLst>
                                    <p:set>
                                      <p:cBhvr>
                                        <p:cTn id="42" dur="1" fill="hold">
                                          <p:stCondLst>
                                            <p:cond delay="0"/>
                                          </p:stCondLst>
                                        </p:cTn>
                                        <p:tgtEl>
                                          <p:spTgt spid="165"/>
                                        </p:tgtEl>
                                        <p:attrNameLst>
                                          <p:attrName>style.visibility</p:attrName>
                                        </p:attrNameLst>
                                      </p:cBhvr>
                                      <p:to>
                                        <p:strVal val="visible"/>
                                      </p:to>
                                    </p:set>
                                    <p:animEffect transition="in" filter="fade">
                                      <p:cBhvr>
                                        <p:cTn id="43" dur="500"/>
                                        <p:tgtEl>
                                          <p:spTgt spid="165"/>
                                        </p:tgtEl>
                                      </p:cBhvr>
                                    </p:animEffect>
                                  </p:childTnLst>
                                </p:cTn>
                              </p:par>
                              <p:par>
                                <p:cTn id="44" presetID="10" presetClass="entr" presetSubtype="0" fill="hold" nodeType="withEffect">
                                  <p:stCondLst>
                                    <p:cond delay="0"/>
                                  </p:stCondLst>
                                  <p:childTnLst>
                                    <p:set>
                                      <p:cBhvr>
                                        <p:cTn id="45" dur="1" fill="hold">
                                          <p:stCondLst>
                                            <p:cond delay="0"/>
                                          </p:stCondLst>
                                        </p:cTn>
                                        <p:tgtEl>
                                          <p:spTgt spid="166"/>
                                        </p:tgtEl>
                                        <p:attrNameLst>
                                          <p:attrName>style.visibility</p:attrName>
                                        </p:attrNameLst>
                                      </p:cBhvr>
                                      <p:to>
                                        <p:strVal val="visible"/>
                                      </p:to>
                                    </p:set>
                                    <p:animEffect transition="in" filter="fade">
                                      <p:cBhvr>
                                        <p:cTn id="46" dur="500"/>
                                        <p:tgtEl>
                                          <p:spTgt spid="166"/>
                                        </p:tgtEl>
                                      </p:cBhvr>
                                    </p:animEffect>
                                  </p:childTnLst>
                                </p:cTn>
                              </p:par>
                              <p:par>
                                <p:cTn id="47" presetID="10" presetClass="entr" presetSubtype="0" fill="hold" nodeType="withEffect">
                                  <p:stCondLst>
                                    <p:cond delay="0"/>
                                  </p:stCondLst>
                                  <p:childTnLst>
                                    <p:set>
                                      <p:cBhvr>
                                        <p:cTn id="48" dur="1" fill="hold">
                                          <p:stCondLst>
                                            <p:cond delay="0"/>
                                          </p:stCondLst>
                                        </p:cTn>
                                        <p:tgtEl>
                                          <p:spTgt spid="167"/>
                                        </p:tgtEl>
                                        <p:attrNameLst>
                                          <p:attrName>style.visibility</p:attrName>
                                        </p:attrNameLst>
                                      </p:cBhvr>
                                      <p:to>
                                        <p:strVal val="visible"/>
                                      </p:to>
                                    </p:set>
                                    <p:animEffect transition="in" filter="fade">
                                      <p:cBhvr>
                                        <p:cTn id="49" dur="500"/>
                                        <p:tgtEl>
                                          <p:spTgt spid="167"/>
                                        </p:tgtEl>
                                      </p:cBhvr>
                                    </p:animEffect>
                                  </p:childTnLst>
                                </p:cTn>
                              </p:par>
                              <p:par>
                                <p:cTn id="50" presetID="10" presetClass="entr" presetSubtype="0" fill="hold" nodeType="withEffect">
                                  <p:stCondLst>
                                    <p:cond delay="0"/>
                                  </p:stCondLst>
                                  <p:childTnLst>
                                    <p:set>
                                      <p:cBhvr>
                                        <p:cTn id="51" dur="1" fill="hold">
                                          <p:stCondLst>
                                            <p:cond delay="0"/>
                                          </p:stCondLst>
                                        </p:cTn>
                                        <p:tgtEl>
                                          <p:spTgt spid="168"/>
                                        </p:tgtEl>
                                        <p:attrNameLst>
                                          <p:attrName>style.visibility</p:attrName>
                                        </p:attrNameLst>
                                      </p:cBhvr>
                                      <p:to>
                                        <p:strVal val="visible"/>
                                      </p:to>
                                    </p:set>
                                    <p:animEffect transition="in" filter="fade">
                                      <p:cBhvr>
                                        <p:cTn id="52" dur="500"/>
                                        <p:tgtEl>
                                          <p:spTgt spid="168"/>
                                        </p:tgtEl>
                                      </p:cBhvr>
                                    </p:animEffect>
                                  </p:childTnLst>
                                </p:cTn>
                              </p:par>
                              <p:par>
                                <p:cTn id="53" presetID="10" presetClass="entr" presetSubtype="0" fill="hold" nodeType="withEffect">
                                  <p:stCondLst>
                                    <p:cond delay="0"/>
                                  </p:stCondLst>
                                  <p:childTnLst>
                                    <p:set>
                                      <p:cBhvr>
                                        <p:cTn id="54" dur="1" fill="hold">
                                          <p:stCondLst>
                                            <p:cond delay="0"/>
                                          </p:stCondLst>
                                        </p:cTn>
                                        <p:tgtEl>
                                          <p:spTgt spid="169"/>
                                        </p:tgtEl>
                                        <p:attrNameLst>
                                          <p:attrName>style.visibility</p:attrName>
                                        </p:attrNameLst>
                                      </p:cBhvr>
                                      <p:to>
                                        <p:strVal val="visible"/>
                                      </p:to>
                                    </p:set>
                                    <p:animEffect transition="in" filter="fade">
                                      <p:cBhvr>
                                        <p:cTn id="55" dur="500"/>
                                        <p:tgtEl>
                                          <p:spTgt spid="169"/>
                                        </p:tgtEl>
                                      </p:cBhvr>
                                    </p:animEffect>
                                  </p:childTnLst>
                                </p:cTn>
                              </p:par>
                              <p:par>
                                <p:cTn id="56" presetID="10" presetClass="entr" presetSubtype="0" fill="hold" nodeType="withEffect">
                                  <p:stCondLst>
                                    <p:cond delay="0"/>
                                  </p:stCondLst>
                                  <p:childTnLst>
                                    <p:set>
                                      <p:cBhvr>
                                        <p:cTn id="57" dur="1" fill="hold">
                                          <p:stCondLst>
                                            <p:cond delay="0"/>
                                          </p:stCondLst>
                                        </p:cTn>
                                        <p:tgtEl>
                                          <p:spTgt spid="170"/>
                                        </p:tgtEl>
                                        <p:attrNameLst>
                                          <p:attrName>style.visibility</p:attrName>
                                        </p:attrNameLst>
                                      </p:cBhvr>
                                      <p:to>
                                        <p:strVal val="visible"/>
                                      </p:to>
                                    </p:set>
                                    <p:animEffect transition="in" filter="fade">
                                      <p:cBhvr>
                                        <p:cTn id="58" dur="500"/>
                                        <p:tgtEl>
                                          <p:spTgt spid="170"/>
                                        </p:tgtEl>
                                      </p:cBhvr>
                                    </p:animEffect>
                                  </p:childTnLst>
                                </p:cTn>
                              </p:par>
                              <p:par>
                                <p:cTn id="59" presetID="10" presetClass="entr" presetSubtype="0" fill="hold" nodeType="withEffect">
                                  <p:stCondLst>
                                    <p:cond delay="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nodeType="withEffect">
                                  <p:stCondLst>
                                    <p:cond delay="0"/>
                                  </p:stCondLst>
                                  <p:childTnLst>
                                    <p:set>
                                      <p:cBhvr>
                                        <p:cTn id="63" dur="1" fill="hold">
                                          <p:stCondLst>
                                            <p:cond delay="0"/>
                                          </p:stCondLst>
                                        </p:cTn>
                                        <p:tgtEl>
                                          <p:spTgt spid="173"/>
                                        </p:tgtEl>
                                        <p:attrNameLst>
                                          <p:attrName>style.visibility</p:attrName>
                                        </p:attrNameLst>
                                      </p:cBhvr>
                                      <p:to>
                                        <p:strVal val="visible"/>
                                      </p:to>
                                    </p:set>
                                    <p:animEffect transition="in" filter="fade">
                                      <p:cBhvr>
                                        <p:cTn id="64" dur="500"/>
                                        <p:tgtEl>
                                          <p:spTgt spid="173"/>
                                        </p:tgtEl>
                                      </p:cBhvr>
                                    </p:animEffect>
                                  </p:childTnLst>
                                </p:cTn>
                              </p:par>
                              <p:par>
                                <p:cTn id="65" presetID="10" presetClass="entr" presetSubtype="0" fill="hold" nodeType="withEffect">
                                  <p:stCondLst>
                                    <p:cond delay="0"/>
                                  </p:stCondLst>
                                  <p:childTnLst>
                                    <p:set>
                                      <p:cBhvr>
                                        <p:cTn id="66" dur="1" fill="hold">
                                          <p:stCondLst>
                                            <p:cond delay="0"/>
                                          </p:stCondLst>
                                        </p:cTn>
                                        <p:tgtEl>
                                          <p:spTgt spid="174"/>
                                        </p:tgtEl>
                                        <p:attrNameLst>
                                          <p:attrName>style.visibility</p:attrName>
                                        </p:attrNameLst>
                                      </p:cBhvr>
                                      <p:to>
                                        <p:strVal val="visible"/>
                                      </p:to>
                                    </p:set>
                                    <p:animEffect transition="in" filter="fade">
                                      <p:cBhvr>
                                        <p:cTn id="67" dur="500"/>
                                        <p:tgtEl>
                                          <p:spTgt spid="174"/>
                                        </p:tgtEl>
                                      </p:cBhvr>
                                    </p:animEffect>
                                  </p:childTnLst>
                                </p:cTn>
                              </p:par>
                              <p:par>
                                <p:cTn id="68" presetID="10" presetClass="entr" presetSubtype="0" fill="hold" nodeType="withEffect">
                                  <p:stCondLst>
                                    <p:cond delay="0"/>
                                  </p:stCondLst>
                                  <p:childTnLst>
                                    <p:set>
                                      <p:cBhvr>
                                        <p:cTn id="69" dur="1" fill="hold">
                                          <p:stCondLst>
                                            <p:cond delay="0"/>
                                          </p:stCondLst>
                                        </p:cTn>
                                        <p:tgtEl>
                                          <p:spTgt spid="175"/>
                                        </p:tgtEl>
                                        <p:attrNameLst>
                                          <p:attrName>style.visibility</p:attrName>
                                        </p:attrNameLst>
                                      </p:cBhvr>
                                      <p:to>
                                        <p:strVal val="visible"/>
                                      </p:to>
                                    </p:set>
                                    <p:animEffect transition="in" filter="fade">
                                      <p:cBhvr>
                                        <p:cTn id="70" dur="500"/>
                                        <p:tgtEl>
                                          <p:spTgt spid="175"/>
                                        </p:tgtEl>
                                      </p:cBhvr>
                                    </p:animEffect>
                                  </p:childTnLst>
                                </p:cTn>
                              </p:par>
                              <p:par>
                                <p:cTn id="71" presetID="10" presetClass="entr" presetSubtype="0" fill="hold" nodeType="withEffect">
                                  <p:stCondLst>
                                    <p:cond delay="0"/>
                                  </p:stCondLst>
                                  <p:childTnLst>
                                    <p:set>
                                      <p:cBhvr>
                                        <p:cTn id="72" dur="1" fill="hold">
                                          <p:stCondLst>
                                            <p:cond delay="0"/>
                                          </p:stCondLst>
                                        </p:cTn>
                                        <p:tgtEl>
                                          <p:spTgt spid="176"/>
                                        </p:tgtEl>
                                        <p:attrNameLst>
                                          <p:attrName>style.visibility</p:attrName>
                                        </p:attrNameLst>
                                      </p:cBhvr>
                                      <p:to>
                                        <p:strVal val="visible"/>
                                      </p:to>
                                    </p:set>
                                    <p:animEffect transition="in" filter="fade">
                                      <p:cBhvr>
                                        <p:cTn id="73" dur="500"/>
                                        <p:tgtEl>
                                          <p:spTgt spid="176"/>
                                        </p:tgtEl>
                                      </p:cBhvr>
                                    </p:animEffect>
                                  </p:childTnLst>
                                </p:cTn>
                              </p:par>
                              <p:par>
                                <p:cTn id="74" presetID="10" presetClass="entr" presetSubtype="0" fill="hold" nodeType="withEffect">
                                  <p:stCondLst>
                                    <p:cond delay="0"/>
                                  </p:stCondLst>
                                  <p:childTnLst>
                                    <p:set>
                                      <p:cBhvr>
                                        <p:cTn id="75" dur="1" fill="hold">
                                          <p:stCondLst>
                                            <p:cond delay="0"/>
                                          </p:stCondLst>
                                        </p:cTn>
                                        <p:tgtEl>
                                          <p:spTgt spid="177"/>
                                        </p:tgtEl>
                                        <p:attrNameLst>
                                          <p:attrName>style.visibility</p:attrName>
                                        </p:attrNameLst>
                                      </p:cBhvr>
                                      <p:to>
                                        <p:strVal val="visible"/>
                                      </p:to>
                                    </p:set>
                                    <p:animEffect transition="in" filter="fade">
                                      <p:cBhvr>
                                        <p:cTn id="76" dur="500"/>
                                        <p:tgtEl>
                                          <p:spTgt spid="177"/>
                                        </p:tgtEl>
                                      </p:cBhvr>
                                    </p:animEffect>
                                  </p:childTnLst>
                                </p:cTn>
                              </p:par>
                              <p:par>
                                <p:cTn id="77" presetID="10" presetClass="entr" presetSubtype="0" fill="hold" nodeType="withEffect">
                                  <p:stCondLst>
                                    <p:cond delay="0"/>
                                  </p:stCondLst>
                                  <p:childTnLst>
                                    <p:set>
                                      <p:cBhvr>
                                        <p:cTn id="78" dur="1" fill="hold">
                                          <p:stCondLst>
                                            <p:cond delay="0"/>
                                          </p:stCondLst>
                                        </p:cTn>
                                        <p:tgtEl>
                                          <p:spTgt spid="178"/>
                                        </p:tgtEl>
                                        <p:attrNameLst>
                                          <p:attrName>style.visibility</p:attrName>
                                        </p:attrNameLst>
                                      </p:cBhvr>
                                      <p:to>
                                        <p:strVal val="visible"/>
                                      </p:to>
                                    </p:set>
                                    <p:animEffect transition="in" filter="fade">
                                      <p:cBhvr>
                                        <p:cTn id="79" dur="500"/>
                                        <p:tgtEl>
                                          <p:spTgt spid="178"/>
                                        </p:tgtEl>
                                      </p:cBhvr>
                                    </p:animEffect>
                                  </p:childTnLst>
                                </p:cTn>
                              </p:par>
                              <p:par>
                                <p:cTn id="80" presetID="10" presetClass="entr" presetSubtype="0" fill="hold" nodeType="withEffect">
                                  <p:stCondLst>
                                    <p:cond delay="0"/>
                                  </p:stCondLst>
                                  <p:childTnLst>
                                    <p:set>
                                      <p:cBhvr>
                                        <p:cTn id="81" dur="1" fill="hold">
                                          <p:stCondLst>
                                            <p:cond delay="0"/>
                                          </p:stCondLst>
                                        </p:cTn>
                                        <p:tgtEl>
                                          <p:spTgt spid="179"/>
                                        </p:tgtEl>
                                        <p:attrNameLst>
                                          <p:attrName>style.visibility</p:attrName>
                                        </p:attrNameLst>
                                      </p:cBhvr>
                                      <p:to>
                                        <p:strVal val="visible"/>
                                      </p:to>
                                    </p:set>
                                    <p:animEffect transition="in" filter="fade">
                                      <p:cBhvr>
                                        <p:cTn id="82" dur="500"/>
                                        <p:tgtEl>
                                          <p:spTgt spid="179"/>
                                        </p:tgtEl>
                                      </p:cBhvr>
                                    </p:animEffect>
                                  </p:childTnLst>
                                </p:cTn>
                              </p:par>
                              <p:par>
                                <p:cTn id="83" presetID="10" presetClass="entr" presetSubtype="0" fill="hold" nodeType="withEffect">
                                  <p:stCondLst>
                                    <p:cond delay="0"/>
                                  </p:stCondLst>
                                  <p:childTnLst>
                                    <p:set>
                                      <p:cBhvr>
                                        <p:cTn id="84" dur="1" fill="hold">
                                          <p:stCondLst>
                                            <p:cond delay="0"/>
                                          </p:stCondLst>
                                        </p:cTn>
                                        <p:tgtEl>
                                          <p:spTgt spid="180"/>
                                        </p:tgtEl>
                                        <p:attrNameLst>
                                          <p:attrName>style.visibility</p:attrName>
                                        </p:attrNameLst>
                                      </p:cBhvr>
                                      <p:to>
                                        <p:strVal val="visible"/>
                                      </p:to>
                                    </p:set>
                                    <p:animEffect transition="in" filter="fade">
                                      <p:cBhvr>
                                        <p:cTn id="85" dur="500"/>
                                        <p:tgtEl>
                                          <p:spTgt spid="180"/>
                                        </p:tgtEl>
                                      </p:cBhvr>
                                    </p:animEffect>
                                  </p:childTnLst>
                                </p:cTn>
                              </p:par>
                              <p:par>
                                <p:cTn id="86" presetID="10" presetClass="entr" presetSubtype="0" fill="hold" nodeType="withEffect">
                                  <p:stCondLst>
                                    <p:cond delay="0"/>
                                  </p:stCondLst>
                                  <p:childTnLst>
                                    <p:set>
                                      <p:cBhvr>
                                        <p:cTn id="87" dur="1" fill="hold">
                                          <p:stCondLst>
                                            <p:cond delay="0"/>
                                          </p:stCondLst>
                                        </p:cTn>
                                        <p:tgtEl>
                                          <p:spTgt spid="181"/>
                                        </p:tgtEl>
                                        <p:attrNameLst>
                                          <p:attrName>style.visibility</p:attrName>
                                        </p:attrNameLst>
                                      </p:cBhvr>
                                      <p:to>
                                        <p:strVal val="visible"/>
                                      </p:to>
                                    </p:set>
                                    <p:animEffect transition="in" filter="fade">
                                      <p:cBhvr>
                                        <p:cTn id="88" dur="500"/>
                                        <p:tgtEl>
                                          <p:spTgt spid="181"/>
                                        </p:tgtEl>
                                      </p:cBhvr>
                                    </p:animEffect>
                                  </p:childTnLst>
                                </p:cTn>
                              </p:par>
                              <p:par>
                                <p:cTn id="89" presetID="10" presetClass="entr" presetSubtype="0" fill="hold" nodeType="withEffect">
                                  <p:stCondLst>
                                    <p:cond delay="0"/>
                                  </p:stCondLst>
                                  <p:childTnLst>
                                    <p:set>
                                      <p:cBhvr>
                                        <p:cTn id="90" dur="1" fill="hold">
                                          <p:stCondLst>
                                            <p:cond delay="0"/>
                                          </p:stCondLst>
                                        </p:cTn>
                                        <p:tgtEl>
                                          <p:spTgt spid="182"/>
                                        </p:tgtEl>
                                        <p:attrNameLst>
                                          <p:attrName>style.visibility</p:attrName>
                                        </p:attrNameLst>
                                      </p:cBhvr>
                                      <p:to>
                                        <p:strVal val="visible"/>
                                      </p:to>
                                    </p:set>
                                    <p:animEffect transition="in" filter="fade">
                                      <p:cBhvr>
                                        <p:cTn id="91" dur="500"/>
                                        <p:tgtEl>
                                          <p:spTgt spid="182"/>
                                        </p:tgtEl>
                                      </p:cBhvr>
                                    </p:animEffect>
                                  </p:childTnLst>
                                </p:cTn>
                              </p:par>
                              <p:par>
                                <p:cTn id="92" presetID="10" presetClass="entr" presetSubtype="0" fill="hold" nodeType="withEffect">
                                  <p:stCondLst>
                                    <p:cond delay="0"/>
                                  </p:stCondLst>
                                  <p:childTnLst>
                                    <p:set>
                                      <p:cBhvr>
                                        <p:cTn id="93" dur="1" fill="hold">
                                          <p:stCondLst>
                                            <p:cond delay="0"/>
                                          </p:stCondLst>
                                        </p:cTn>
                                        <p:tgtEl>
                                          <p:spTgt spid="183"/>
                                        </p:tgtEl>
                                        <p:attrNameLst>
                                          <p:attrName>style.visibility</p:attrName>
                                        </p:attrNameLst>
                                      </p:cBhvr>
                                      <p:to>
                                        <p:strVal val="visible"/>
                                      </p:to>
                                    </p:set>
                                    <p:animEffect transition="in" filter="fade">
                                      <p:cBhvr>
                                        <p:cTn id="94" dur="500"/>
                                        <p:tgtEl>
                                          <p:spTgt spid="183"/>
                                        </p:tgtEl>
                                      </p:cBhvr>
                                    </p:animEffect>
                                  </p:childTnLst>
                                </p:cTn>
                              </p:par>
                              <p:par>
                                <p:cTn id="95" presetID="10" presetClass="entr" presetSubtype="0" fill="hold" nodeType="withEffect">
                                  <p:stCondLst>
                                    <p:cond delay="0"/>
                                  </p:stCondLst>
                                  <p:childTnLst>
                                    <p:set>
                                      <p:cBhvr>
                                        <p:cTn id="96" dur="1" fill="hold">
                                          <p:stCondLst>
                                            <p:cond delay="0"/>
                                          </p:stCondLst>
                                        </p:cTn>
                                        <p:tgtEl>
                                          <p:spTgt spid="185"/>
                                        </p:tgtEl>
                                        <p:attrNameLst>
                                          <p:attrName>style.visibility</p:attrName>
                                        </p:attrNameLst>
                                      </p:cBhvr>
                                      <p:to>
                                        <p:strVal val="visible"/>
                                      </p:to>
                                    </p:set>
                                    <p:animEffect transition="in" filter="fade">
                                      <p:cBhvr>
                                        <p:cTn id="97" dur="500"/>
                                        <p:tgtEl>
                                          <p:spTgt spid="185"/>
                                        </p:tgtEl>
                                      </p:cBhvr>
                                    </p:animEffect>
                                  </p:childTnLst>
                                </p:cTn>
                              </p:par>
                              <p:par>
                                <p:cTn id="98" presetID="10" presetClass="entr" presetSubtype="0" fill="hold" nodeType="withEffect">
                                  <p:stCondLst>
                                    <p:cond delay="0"/>
                                  </p:stCondLst>
                                  <p:childTnLst>
                                    <p:set>
                                      <p:cBhvr>
                                        <p:cTn id="99" dur="1" fill="hold">
                                          <p:stCondLst>
                                            <p:cond delay="0"/>
                                          </p:stCondLst>
                                        </p:cTn>
                                        <p:tgtEl>
                                          <p:spTgt spid="184"/>
                                        </p:tgtEl>
                                        <p:attrNameLst>
                                          <p:attrName>style.visibility</p:attrName>
                                        </p:attrNameLst>
                                      </p:cBhvr>
                                      <p:to>
                                        <p:strVal val="visible"/>
                                      </p:to>
                                    </p:set>
                                    <p:animEffect transition="in" filter="fade">
                                      <p:cBhvr>
                                        <p:cTn id="100" dur="500"/>
                                        <p:tgtEl>
                                          <p:spTgt spid="184"/>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5"/>
                                        </p:tgtEl>
                                        <p:attrNameLst>
                                          <p:attrName>style.visibility</p:attrName>
                                        </p:attrNameLst>
                                      </p:cBhvr>
                                      <p:to>
                                        <p:strVal val="visible"/>
                                      </p:to>
                                    </p:set>
                                    <p:animEffect transition="in" filter="fade">
                                      <p:cBhvr>
                                        <p:cTn id="105" dur="500"/>
                                        <p:tgtEl>
                                          <p:spTgt spid="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94"/>
                                        </p:tgtEl>
                                        <p:attrNameLst>
                                          <p:attrName>style.visibility</p:attrName>
                                        </p:attrNameLst>
                                      </p:cBhvr>
                                      <p:to>
                                        <p:strVal val="visible"/>
                                      </p:to>
                                    </p:set>
                                    <p:animEffect transition="in" filter="fade">
                                      <p:cBhvr>
                                        <p:cTn id="108" dur="500"/>
                                        <p:tgtEl>
                                          <p:spTgt spid="19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95"/>
                                        </p:tgtEl>
                                        <p:attrNameLst>
                                          <p:attrName>style.visibility</p:attrName>
                                        </p:attrNameLst>
                                      </p:cBhvr>
                                      <p:to>
                                        <p:strVal val="visible"/>
                                      </p:to>
                                    </p:set>
                                    <p:animEffect transition="in" filter="fade">
                                      <p:cBhvr>
                                        <p:cTn id="111" dur="500"/>
                                        <p:tgtEl>
                                          <p:spTgt spid="195"/>
                                        </p:tgtEl>
                                      </p:cBhvr>
                                    </p:animEffect>
                                  </p:childTnLst>
                                </p:cTn>
                              </p:par>
                              <p:par>
                                <p:cTn id="112" presetID="10" presetClass="entr" presetSubtype="0" fill="hold" nodeType="withEffect">
                                  <p:stCondLst>
                                    <p:cond delay="0"/>
                                  </p:stCondLst>
                                  <p:childTnLst>
                                    <p:set>
                                      <p:cBhvr>
                                        <p:cTn id="113" dur="1" fill="hold">
                                          <p:stCondLst>
                                            <p:cond delay="0"/>
                                          </p:stCondLst>
                                        </p:cTn>
                                        <p:tgtEl>
                                          <p:spTgt spid="8"/>
                                        </p:tgtEl>
                                        <p:attrNameLst>
                                          <p:attrName>style.visibility</p:attrName>
                                        </p:attrNameLst>
                                      </p:cBhvr>
                                      <p:to>
                                        <p:strVal val="visible"/>
                                      </p:to>
                                    </p:set>
                                    <p:animEffect transition="in" filter="fade">
                                      <p:cBhvr>
                                        <p:cTn id="114" dur="500"/>
                                        <p:tgtEl>
                                          <p:spTgt spid="8"/>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190"/>
                                        </p:tgtEl>
                                        <p:attrNameLst>
                                          <p:attrName>style.visibility</p:attrName>
                                        </p:attrNameLst>
                                      </p:cBhvr>
                                      <p:to>
                                        <p:strVal val="visible"/>
                                      </p:to>
                                    </p:set>
                                    <p:animEffect transition="in" filter="fade">
                                      <p:cBhvr>
                                        <p:cTn id="119" dur="500"/>
                                        <p:tgtEl>
                                          <p:spTgt spid="190"/>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69"/>
                                        </p:tgtEl>
                                        <p:attrNameLst>
                                          <p:attrName>style.visibility</p:attrName>
                                        </p:attrNameLst>
                                      </p:cBhvr>
                                      <p:to>
                                        <p:strVal val="visible"/>
                                      </p:to>
                                    </p:set>
                                    <p:animEffect transition="in" filter="fade">
                                      <p:cBhvr>
                                        <p:cTn id="12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55" grpId="0"/>
      <p:bldP spid="190" grpId="0" animBg="1"/>
      <p:bldP spid="194" grpId="0" animBg="1"/>
      <p:bldP spid="19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34483" y="276097"/>
            <a:ext cx="7886700" cy="570310"/>
          </a:xfrm>
        </p:spPr>
        <p:txBody>
          <a:bodyPr vert="horz" lIns="91440" tIns="45720" rIns="91440" bIns="45720" rtlCol="0" anchor="ctr">
            <a:normAutofit fontScale="90000"/>
          </a:bodyPr>
          <a:lstStyle/>
          <a:p>
            <a:r>
              <a:rPr altLang="en-US" dirty="0"/>
              <a:t>场 景</a:t>
            </a:r>
            <a:endParaRPr altLang="zh-CN" dirty="0"/>
          </a:p>
        </p:txBody>
      </p:sp>
      <p:sp>
        <p:nvSpPr>
          <p:cNvPr id="17411" name="内容占位符 2"/>
          <p:cNvSpPr>
            <a:spLocks noGrp="1"/>
          </p:cNvSpPr>
          <p:nvPr>
            <p:ph idx="1"/>
          </p:nvPr>
        </p:nvSpPr>
        <p:spPr>
          <a:xfrm>
            <a:off x="1580968" y="1853330"/>
            <a:ext cx="8317706" cy="3788569"/>
          </a:xfrm>
        </p:spPr>
        <p:txBody>
          <a:bodyPr vert="horz" lIns="91440" tIns="46800" rIns="91440" bIns="45720" rtlCol="0">
            <a:normAutofit/>
          </a:bodyPr>
          <a:lstStyle/>
          <a:p>
            <a:pPr marL="342900" indent="-342900">
              <a:lnSpc>
                <a:spcPct val="150000"/>
              </a:lnSpc>
            </a:pPr>
            <a:r>
              <a:rPr lang="en-US" altLang="zh-CN" dirty="0"/>
              <a:t>SVM</a:t>
            </a:r>
            <a:r>
              <a:rPr altLang="en-US" dirty="0"/>
              <a:t>的全称是</a:t>
            </a:r>
            <a:r>
              <a:rPr lang="en-US" altLang="zh-CN" dirty="0"/>
              <a:t>Support Vector Machine</a:t>
            </a:r>
            <a:r>
              <a:rPr altLang="en-US" dirty="0"/>
              <a:t>，即支持向量机，主要用于解决模式识别领域中的数据分类问题，属于有监督学习算法的一种。</a:t>
            </a:r>
            <a:endParaRPr lang="en-US" altLang="zh-CN" dirty="0"/>
          </a:p>
          <a:p>
            <a:pPr marL="342900" indent="-342900">
              <a:lnSpc>
                <a:spcPct val="150000"/>
              </a:lnSpc>
            </a:pPr>
            <a:r>
              <a:rPr altLang="en-US" dirty="0"/>
              <a:t>既可以做分类也可以做回归。</a:t>
            </a:r>
            <a:endParaRPr lang="en-US" altLang="zh-CN" dirty="0"/>
          </a:p>
          <a:p>
            <a:pPr marL="342900" indent="-342900">
              <a:lnSpc>
                <a:spcPct val="150000"/>
              </a:lnSpc>
            </a:pPr>
            <a:r>
              <a:rPr altLang="en-US" dirty="0"/>
              <a:t>适合于小样本集的场景。</a:t>
            </a:r>
            <a:br>
              <a:rPr altLang="en-US" dirty="0"/>
            </a:br>
            <a:endParaRPr altLang="en-US" dirty="0"/>
          </a:p>
          <a:p>
            <a:pPr marL="342900" indent="-342900">
              <a:lnSpc>
                <a:spcPct val="150000"/>
              </a:lnSpc>
            </a:pPr>
            <a:endParaRPr altLang="en-US" dirty="0"/>
          </a:p>
        </p:txBody>
      </p:sp>
    </p:spTree>
    <p:extLst>
      <p:ext uri="{BB962C8B-B14F-4D97-AF65-F5344CB8AC3E}">
        <p14:creationId xmlns:p14="http://schemas.microsoft.com/office/powerpoint/2010/main" val="42652523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A74FC6-602B-01A9-B4EB-EFD429CFF815}"/>
              </a:ext>
            </a:extLst>
          </p:cNvPr>
          <p:cNvSpPr>
            <a:spLocks noGrp="1"/>
          </p:cNvSpPr>
          <p:nvPr>
            <p:ph type="title"/>
          </p:nvPr>
        </p:nvSpPr>
        <p:spPr/>
        <p:txBody>
          <a:bodyPr/>
          <a:lstStyle/>
          <a:p>
            <a:endParaRPr lang="zh-CN" altLang="en-US"/>
          </a:p>
        </p:txBody>
      </p:sp>
      <p:sp>
        <p:nvSpPr>
          <p:cNvPr id="4" name="Rectangle 1">
            <a:extLst>
              <a:ext uri="{FF2B5EF4-FFF2-40B4-BE49-F238E27FC236}">
                <a16:creationId xmlns:a16="http://schemas.microsoft.com/office/drawing/2014/main" id="{7C57FF9A-B102-BC96-2E54-E234B80FB724}"/>
              </a:ext>
            </a:extLst>
          </p:cNvPr>
          <p:cNvSpPr>
            <a:spLocks noChangeArrowheads="1"/>
          </p:cNvSpPr>
          <p:nvPr/>
        </p:nvSpPr>
        <p:spPr bwMode="auto">
          <a:xfrm>
            <a:off x="1427324" y="1759485"/>
            <a:ext cx="907354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zh-CN" altLang="zh-CN" sz="2400" b="1" dirty="0">
                <a:latin typeface="仿宋" panose="02010609060101010101" pitchFamily="49" charset="-122"/>
                <a:ea typeface="仿宋" panose="02010609060101010101" pitchFamily="49" charset="-122"/>
              </a:rPr>
              <a:t>根据两平行平面之间的距离公式，如果存在两个平行平面Ax+By+Cz+D1=0,Ax+By+Cz+D2=0,则这两个平面之间的距离为</a:t>
            </a:r>
            <a:br>
              <a:rPr lang="zh-CN" altLang="zh-CN" sz="2400" b="1" dirty="0">
                <a:latin typeface="仿宋" panose="02010609060101010101" pitchFamily="49" charset="-122"/>
                <a:ea typeface="仿宋" panose="02010609060101010101" pitchFamily="49" charset="-122"/>
              </a:rPr>
            </a:br>
            <a:r>
              <a:rPr lang="zh-CN" altLang="zh-CN" sz="2400" b="1" dirty="0">
                <a:latin typeface="仿宋" panose="02010609060101010101" pitchFamily="49" charset="-122"/>
                <a:ea typeface="仿宋" panose="02010609060101010101" pitchFamily="49" charset="-122"/>
              </a:rPr>
              <a:t>        </a:t>
            </a:r>
          </a:p>
        </p:txBody>
      </p:sp>
      <p:sp>
        <p:nvSpPr>
          <p:cNvPr id="5" name="AutoShape 2" descr="在这里插入图片描述">
            <a:extLst>
              <a:ext uri="{FF2B5EF4-FFF2-40B4-BE49-F238E27FC236}">
                <a16:creationId xmlns:a16="http://schemas.microsoft.com/office/drawing/2014/main" id="{96521597-888F-0750-BC35-14460D2B4A3B}"/>
              </a:ext>
            </a:extLst>
          </p:cNvPr>
          <p:cNvSpPr>
            <a:spLocks noChangeAspect="1" noChangeArrowheads="1"/>
          </p:cNvSpPr>
          <p:nvPr/>
        </p:nvSpPr>
        <p:spPr bwMode="auto">
          <a:xfrm>
            <a:off x="2172559" y="1822517"/>
            <a:ext cx="149645"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2400"/>
          </a:p>
        </p:txBody>
      </p:sp>
      <p:pic>
        <p:nvPicPr>
          <p:cNvPr id="7" name="图片 6">
            <a:extLst>
              <a:ext uri="{FF2B5EF4-FFF2-40B4-BE49-F238E27FC236}">
                <a16:creationId xmlns:a16="http://schemas.microsoft.com/office/drawing/2014/main" id="{636C87C0-C3FE-3A4E-E81D-52E826629F93}"/>
              </a:ext>
            </a:extLst>
          </p:cNvPr>
          <p:cNvPicPr>
            <a:picLocks noChangeAspect="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419284" y="2661323"/>
            <a:ext cx="2879075" cy="1079653"/>
          </a:xfrm>
          <a:prstGeom prst="rect">
            <a:avLst/>
          </a:prstGeom>
        </p:spPr>
      </p:pic>
      <p:sp>
        <p:nvSpPr>
          <p:cNvPr id="9" name="文本框 8">
            <a:extLst>
              <a:ext uri="{FF2B5EF4-FFF2-40B4-BE49-F238E27FC236}">
                <a16:creationId xmlns:a16="http://schemas.microsoft.com/office/drawing/2014/main" id="{421BF191-01A2-86D6-2193-BC9A598795CF}"/>
              </a:ext>
            </a:extLst>
          </p:cNvPr>
          <p:cNvSpPr txBox="1"/>
          <p:nvPr/>
        </p:nvSpPr>
        <p:spPr>
          <a:xfrm>
            <a:off x="1970199" y="4266393"/>
            <a:ext cx="8251602" cy="461665"/>
          </a:xfrm>
          <a:prstGeom prst="rect">
            <a:avLst/>
          </a:prstGeom>
          <a:noFill/>
        </p:spPr>
        <p:txBody>
          <a:bodyPr wrap="square">
            <a:spAutoFit/>
          </a:bodyPr>
          <a:lstStyle/>
          <a:p>
            <a:r>
              <a:rPr lang="zh-CN" altLang="en-US" sz="2400" b="1" dirty="0">
                <a:latin typeface="仿宋" panose="02010609060101010101" pitchFamily="49" charset="-122"/>
                <a:ea typeface="仿宋" panose="02010609060101010101" pitchFamily="49" charset="-122"/>
              </a:rPr>
              <a:t>由此我们可以得到平面</a:t>
            </a:r>
            <a:r>
              <a:rPr lang="en-US" altLang="zh-CN" sz="2400" b="1" dirty="0" err="1">
                <a:latin typeface="仿宋" panose="02010609060101010101" pitchFamily="49" charset="-122"/>
                <a:ea typeface="仿宋" panose="02010609060101010101" pitchFamily="49" charset="-122"/>
              </a:rPr>
              <a:t>W</a:t>
            </a:r>
            <a:r>
              <a:rPr lang="en-US" altLang="zh-CN" sz="2400" b="1" baseline="30000" dirty="0" err="1">
                <a:latin typeface="仿宋" panose="02010609060101010101" pitchFamily="49" charset="-122"/>
                <a:ea typeface="仿宋" panose="02010609060101010101" pitchFamily="49" charset="-122"/>
              </a:rPr>
              <a:t>T</a:t>
            </a:r>
            <a:r>
              <a:rPr lang="en-US" altLang="zh-CN" sz="2400" b="1" dirty="0" err="1">
                <a:latin typeface="仿宋" panose="02010609060101010101" pitchFamily="49" charset="-122"/>
                <a:ea typeface="仿宋" panose="02010609060101010101" pitchFamily="49" charset="-122"/>
              </a:rPr>
              <a:t>X+b</a:t>
            </a:r>
            <a:r>
              <a:rPr lang="en-US" altLang="zh-CN" sz="2400" b="1" dirty="0">
                <a:latin typeface="仿宋" panose="02010609060101010101" pitchFamily="49" charset="-122"/>
                <a:ea typeface="仿宋" panose="02010609060101010101" pitchFamily="49" charset="-122"/>
              </a:rPr>
              <a:t>=1</a:t>
            </a:r>
            <a:r>
              <a:rPr lang="zh-CN" altLang="en-US" sz="2400" b="1" dirty="0">
                <a:latin typeface="仿宋" panose="02010609060101010101" pitchFamily="49" charset="-122"/>
                <a:ea typeface="仿宋" panose="02010609060101010101" pitchFamily="49" charset="-122"/>
              </a:rPr>
              <a:t>和</a:t>
            </a:r>
            <a:r>
              <a:rPr lang="en-US" altLang="zh-CN" sz="2400" b="1" dirty="0" err="1">
                <a:latin typeface="仿宋" panose="02010609060101010101" pitchFamily="49" charset="-122"/>
                <a:ea typeface="仿宋" panose="02010609060101010101" pitchFamily="49" charset="-122"/>
              </a:rPr>
              <a:t>W</a:t>
            </a:r>
            <a:r>
              <a:rPr lang="en-US" altLang="zh-CN" sz="2400" b="1" baseline="30000" dirty="0" err="1">
                <a:latin typeface="仿宋" panose="02010609060101010101" pitchFamily="49" charset="-122"/>
                <a:ea typeface="仿宋" panose="02010609060101010101" pitchFamily="49" charset="-122"/>
              </a:rPr>
              <a:t>T</a:t>
            </a:r>
            <a:r>
              <a:rPr lang="en-US" altLang="zh-CN" sz="2400" b="1" dirty="0" err="1">
                <a:latin typeface="仿宋" panose="02010609060101010101" pitchFamily="49" charset="-122"/>
                <a:ea typeface="仿宋" panose="02010609060101010101" pitchFamily="49" charset="-122"/>
              </a:rPr>
              <a:t>X+b</a:t>
            </a:r>
            <a:r>
              <a:rPr lang="en-US" altLang="zh-CN" sz="2400" b="1" dirty="0">
                <a:latin typeface="仿宋" panose="02010609060101010101" pitchFamily="49" charset="-122"/>
                <a:ea typeface="仿宋" panose="02010609060101010101" pitchFamily="49" charset="-122"/>
              </a:rPr>
              <a:t>=-1</a:t>
            </a:r>
            <a:r>
              <a:rPr lang="zh-CN" altLang="en-US" sz="2400" b="1" dirty="0">
                <a:latin typeface="仿宋" panose="02010609060101010101" pitchFamily="49" charset="-122"/>
                <a:ea typeface="仿宋" panose="02010609060101010101" pitchFamily="49" charset="-122"/>
              </a:rPr>
              <a:t>之间的距离为</a:t>
            </a:r>
          </a:p>
        </p:txBody>
      </p:sp>
      <p:pic>
        <p:nvPicPr>
          <p:cNvPr id="11" name="图片 10">
            <a:extLst>
              <a:ext uri="{FF2B5EF4-FFF2-40B4-BE49-F238E27FC236}">
                <a16:creationId xmlns:a16="http://schemas.microsoft.com/office/drawing/2014/main" id="{4E5AB0BA-374D-C659-660D-A27154EFB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8821" y="5021110"/>
            <a:ext cx="1105276" cy="999000"/>
          </a:xfrm>
          <a:prstGeom prst="rect">
            <a:avLst/>
          </a:prstGeom>
        </p:spPr>
      </p:pic>
      <p:sp>
        <p:nvSpPr>
          <p:cNvPr id="3" name="内容占位符 3">
            <a:extLst>
              <a:ext uri="{FF2B5EF4-FFF2-40B4-BE49-F238E27FC236}">
                <a16:creationId xmlns:a16="http://schemas.microsoft.com/office/drawing/2014/main" id="{69E8510B-35E9-18FF-BDB0-97EA95227D2B}"/>
              </a:ext>
            </a:extLst>
          </p:cNvPr>
          <p:cNvSpPr>
            <a:spLocks noGrp="1"/>
          </p:cNvSpPr>
          <p:nvPr>
            <p:ph idx="1"/>
          </p:nvPr>
        </p:nvSpPr>
        <p:spPr>
          <a:xfrm>
            <a:off x="2172559" y="1119136"/>
            <a:ext cx="8616950" cy="451134"/>
          </a:xfrm>
        </p:spPr>
        <p:txBody>
          <a:bodyPr>
            <a:noAutofit/>
          </a:bodyPr>
          <a:lstStyle/>
          <a:p>
            <a:pPr marL="0" indent="0">
              <a:buNone/>
            </a:pPr>
            <a:r>
              <a:rPr lang="en-US" altLang="zh-CN" sz="2800" b="1" dirty="0">
                <a:solidFill>
                  <a:srgbClr val="C00000"/>
                </a:solidFill>
              </a:rPr>
              <a:t>    </a:t>
            </a:r>
            <a:r>
              <a:rPr lang="zh-CN" altLang="en-US" sz="2800" b="1" dirty="0">
                <a:solidFill>
                  <a:srgbClr val="C00000"/>
                </a:solidFill>
              </a:rPr>
              <a:t>超平面方程</a:t>
            </a:r>
            <a:r>
              <a:rPr lang="en-US" altLang="zh-CN" sz="2800" b="1" dirty="0">
                <a:solidFill>
                  <a:srgbClr val="C00000"/>
                </a:solidFill>
              </a:rPr>
              <a:t>:</a:t>
            </a:r>
            <a:endParaRPr lang="zh-CN" altLang="en-US" sz="2800" b="1" dirty="0">
              <a:solidFill>
                <a:srgbClr val="C00000"/>
              </a:solidFill>
            </a:endParaRPr>
          </a:p>
        </p:txBody>
      </p:sp>
      <p:pic>
        <p:nvPicPr>
          <p:cNvPr id="6" name="图片 5">
            <a:extLst>
              <a:ext uri="{FF2B5EF4-FFF2-40B4-BE49-F238E27FC236}">
                <a16:creationId xmlns:a16="http://schemas.microsoft.com/office/drawing/2014/main" id="{94A247A2-8B1F-F324-8DB9-DC489039B3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1720" y="1113686"/>
            <a:ext cx="2387886" cy="495599"/>
          </a:xfrm>
          <a:prstGeom prst="rect">
            <a:avLst/>
          </a:prstGeom>
        </p:spPr>
      </p:pic>
    </p:spTree>
    <p:extLst>
      <p:ext uri="{BB962C8B-B14F-4D97-AF65-F5344CB8AC3E}">
        <p14:creationId xmlns:p14="http://schemas.microsoft.com/office/powerpoint/2010/main" val="4224047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881188" y="214727"/>
            <a:ext cx="7886700" cy="570310"/>
          </a:xfrm>
        </p:spPr>
        <p:txBody>
          <a:bodyPr vert="horz" lIns="91440" tIns="45720" rIns="91440" bIns="45720" rtlCol="0" anchor="ctr">
            <a:normAutofit fontScale="90000"/>
          </a:bodyPr>
          <a:lstStyle/>
          <a:p>
            <a:r>
              <a:rPr altLang="en-US" dirty="0" err="1"/>
              <a:t>最大化超平面之间距离</a:t>
            </a:r>
            <a:endParaRPr altLang="zh-CN" dirty="0"/>
          </a:p>
        </p:txBody>
      </p:sp>
      <p:sp>
        <p:nvSpPr>
          <p:cNvPr id="50179" name="内容占位符 2"/>
          <p:cNvSpPr>
            <a:spLocks noGrp="1"/>
          </p:cNvSpPr>
          <p:nvPr>
            <p:ph idx="1"/>
          </p:nvPr>
        </p:nvSpPr>
        <p:spPr>
          <a:xfrm>
            <a:off x="1193818" y="969228"/>
            <a:ext cx="10473926" cy="5383066"/>
          </a:xfrm>
        </p:spPr>
        <p:txBody>
          <a:bodyPr>
            <a:noAutofit/>
          </a:bodyPr>
          <a:lstStyle/>
          <a:p>
            <a:pPr eaLnBrk="1" hangingPunct="1">
              <a:lnSpc>
                <a:spcPct val="150000"/>
              </a:lnSpc>
            </a:pPr>
            <a:r>
              <a:rPr altLang="en-US" sz="2400" dirty="0">
                <a:latin typeface="+mn-ea"/>
                <a:ea typeface="+mn-ea"/>
              </a:rPr>
              <a:t>计算间隔：</a:t>
            </a:r>
            <a:endParaRPr lang="en-US" altLang="zh-CN" sz="2400" dirty="0">
              <a:latin typeface="+mn-ea"/>
              <a:ea typeface="+mn-ea"/>
            </a:endParaRPr>
          </a:p>
          <a:p>
            <a:pPr eaLnBrk="1" hangingPunct="1">
              <a:lnSpc>
                <a:spcPct val="150000"/>
              </a:lnSpc>
            </a:pPr>
            <a:r>
              <a:rPr altLang="en-US" sz="2400" dirty="0">
                <a:latin typeface="+mn-ea"/>
                <a:ea typeface="+mn-ea"/>
              </a:rPr>
              <a:t>很容易发现，</a:t>
            </a:r>
            <a:r>
              <a:rPr lang="en-US" altLang="zh-CN" sz="2400" dirty="0">
                <a:latin typeface="+mn-ea"/>
                <a:ea typeface="+mn-ea"/>
              </a:rPr>
              <a:t>w</a:t>
            </a:r>
            <a:r>
              <a:rPr altLang="en-US" sz="2400" dirty="0">
                <a:latin typeface="+mn-ea"/>
                <a:ea typeface="+mn-ea"/>
              </a:rPr>
              <a:t>的模越大，间隔越小。最大化间隔也就是最小化</a:t>
            </a:r>
            <a:r>
              <a:rPr lang="en-US" altLang="zh-CN" sz="2400" dirty="0">
                <a:latin typeface="+mn-ea"/>
                <a:ea typeface="+mn-ea"/>
              </a:rPr>
              <a:t>w</a:t>
            </a:r>
            <a:r>
              <a:rPr altLang="en-US" sz="2400" dirty="0">
                <a:latin typeface="+mn-ea"/>
                <a:ea typeface="+mn-ea"/>
              </a:rPr>
              <a:t>的模。</a:t>
            </a:r>
            <a:endParaRPr lang="en-US" altLang="zh-CN" sz="2400" dirty="0">
              <a:latin typeface="+mn-ea"/>
              <a:ea typeface="+mn-ea"/>
            </a:endParaRPr>
          </a:p>
          <a:p>
            <a:pPr eaLnBrk="1" hangingPunct="1">
              <a:lnSpc>
                <a:spcPct val="150000"/>
              </a:lnSpc>
            </a:pPr>
            <a:r>
              <a:rPr altLang="en-US" sz="2400" dirty="0">
                <a:latin typeface="+mn-ea"/>
                <a:ea typeface="+mn-ea"/>
              </a:rPr>
              <a:t>在所有满足约束条件超平面中，选择有最小</a:t>
            </a:r>
            <a:r>
              <a:rPr lang="en-US" altLang="zh-CN" sz="2400" dirty="0">
                <a:latin typeface="+mn-ea"/>
                <a:ea typeface="+mn-ea"/>
              </a:rPr>
              <a:t>||w||</a:t>
            </a:r>
            <a:r>
              <a:rPr altLang="en-US" sz="2400" dirty="0">
                <a:latin typeface="+mn-ea"/>
                <a:ea typeface="+mn-ea"/>
              </a:rPr>
              <a:t>的超平面，因为这意味着有最大间隔。有了以下的有约束最小化优化问题： </a:t>
            </a:r>
            <a:endParaRPr lang="en-US" altLang="zh-CN" sz="2400" dirty="0">
              <a:latin typeface="+mn-ea"/>
              <a:ea typeface="+mn-ea"/>
            </a:endParaRPr>
          </a:p>
          <a:p>
            <a:pPr marL="0" indent="0">
              <a:lnSpc>
                <a:spcPct val="150000"/>
              </a:lnSpc>
              <a:buNone/>
            </a:pPr>
            <a:endParaRPr lang="en-US" altLang="zh-CN" sz="2400" dirty="0">
              <a:latin typeface="+mn-ea"/>
              <a:ea typeface="+mn-ea"/>
            </a:endParaRPr>
          </a:p>
          <a:p>
            <a:pPr>
              <a:lnSpc>
                <a:spcPct val="150000"/>
              </a:lnSpc>
            </a:pPr>
            <a:r>
              <a:rPr altLang="en-US" sz="2400" dirty="0">
                <a:latin typeface="+mn-ea"/>
                <a:ea typeface="+mn-ea"/>
              </a:rPr>
              <a:t>拉格朗日乘</a:t>
            </a:r>
            <a:r>
              <a:rPr lang="zh-CN" altLang="en-US" sz="2400" dirty="0">
                <a:latin typeface="+mn-ea"/>
              </a:rPr>
              <a:t>子法求解：</a:t>
            </a:r>
            <a:r>
              <a:rPr lang="zh-CN" altLang="en-US" sz="2400" dirty="0">
                <a:latin typeface="+mn-ea"/>
                <a:ea typeface="+mn-ea"/>
              </a:rPr>
              <a:t>典型的带约束条件的求极值问题，目标函数是</a:t>
            </a:r>
            <a:r>
              <a:rPr lang="en-US" altLang="zh-CN" sz="2400" dirty="0">
                <a:latin typeface="+mn-ea"/>
                <a:ea typeface="+mn-ea"/>
              </a:rPr>
              <a:t>w</a:t>
            </a:r>
            <a:r>
              <a:rPr lang="zh-CN" altLang="en-US" sz="2400" dirty="0">
                <a:latin typeface="+mn-ea"/>
                <a:ea typeface="+mn-ea"/>
              </a:rPr>
              <a:t>的二次函数，约束函数是</a:t>
            </a:r>
            <a:r>
              <a:rPr lang="en-US" altLang="zh-CN" sz="2400" dirty="0">
                <a:latin typeface="+mn-ea"/>
                <a:ea typeface="+mn-ea"/>
              </a:rPr>
              <a:t>w</a:t>
            </a:r>
            <a:r>
              <a:rPr lang="zh-CN" altLang="en-US" sz="2400" dirty="0">
                <a:latin typeface="+mn-ea"/>
                <a:ea typeface="+mn-ea"/>
              </a:rPr>
              <a:t>的线性函数：二次规划问题。求解二次规划问题的一般性方法就是添加拉格朗日乘子，构造拉格朗日函数</a:t>
            </a:r>
            <a:endParaRPr lang="en-US" altLang="zh-CN" sz="2400" dirty="0">
              <a:latin typeface="+mn-ea"/>
              <a:ea typeface="+mn-ea"/>
            </a:endParaRPr>
          </a:p>
        </p:txBody>
      </p:sp>
      <p:pic>
        <p:nvPicPr>
          <p:cNvPr id="50181" name="图片 2"/>
          <p:cNvPicPr>
            <a:picLocks noChangeAspect="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686772" y="3429000"/>
            <a:ext cx="7246678" cy="88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BC9DC15B-43BE-2357-7D0C-A9D03FA546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0397" y="890208"/>
            <a:ext cx="982740" cy="888246"/>
          </a:xfrm>
          <a:prstGeom prst="rect">
            <a:avLst/>
          </a:prstGeom>
        </p:spPr>
      </p:pic>
    </p:spTree>
    <p:extLst>
      <p:ext uri="{BB962C8B-B14F-4D97-AF65-F5344CB8AC3E}">
        <p14:creationId xmlns:p14="http://schemas.microsoft.com/office/powerpoint/2010/main" val="1421122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b="66475"/>
          <a:stretch/>
        </p:blipFill>
        <p:spPr>
          <a:xfrm>
            <a:off x="2005308" y="775562"/>
            <a:ext cx="7107178" cy="604066"/>
          </a:xfrm>
          <a:prstGeom prst="rect">
            <a:avLst/>
          </a:prstGeom>
        </p:spPr>
      </p:pic>
      <p:pic>
        <p:nvPicPr>
          <p:cNvPr id="5" name="图片 4"/>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colorTemperature colorTemp="11200"/>
                    </a14:imgEffect>
                  </a14:imgLayer>
                </a14:imgProps>
              </a:ext>
            </a:extLst>
          </a:blip>
          <a:srcRect l="7927" t="42901" r="1892"/>
          <a:stretch/>
        </p:blipFill>
        <p:spPr>
          <a:xfrm>
            <a:off x="2181798" y="2161026"/>
            <a:ext cx="5860425" cy="2634191"/>
          </a:xfrm>
          <a:prstGeom prst="rect">
            <a:avLst/>
          </a:prstGeom>
        </p:spPr>
      </p:pic>
      <p:pic>
        <p:nvPicPr>
          <p:cNvPr id="7" name="图片 6"/>
          <p:cNvPicPr>
            <a:picLocks noChangeAspect="1"/>
          </p:cNvPicPr>
          <p:nvPr/>
        </p:nvPicPr>
        <p:blipFill rotWithShape="1">
          <a:blip r:embed="rId6">
            <a:extLst>
              <a:ext uri="{BEBA8EAE-BF5A-486C-A8C5-ECC9F3942E4B}">
                <a14:imgProps xmlns:a14="http://schemas.microsoft.com/office/drawing/2010/main">
                  <a14:imgLayer r:embed="rId5">
                    <a14:imgEffect>
                      <a14:sharpenSoften amount="50000"/>
                    </a14:imgEffect>
                  </a14:imgLayer>
                </a14:imgProps>
              </a:ext>
            </a:extLst>
          </a:blip>
          <a:srcRect l="54414" t="11436" r="12613" b="67244"/>
          <a:stretch/>
        </p:blipFill>
        <p:spPr>
          <a:xfrm>
            <a:off x="5558898" y="5258319"/>
            <a:ext cx="2430792" cy="1115774"/>
          </a:xfrm>
          <a:prstGeom prst="rect">
            <a:avLst/>
          </a:prstGeom>
        </p:spPr>
      </p:pic>
      <p:sp>
        <p:nvSpPr>
          <p:cNvPr id="2" name="文本框 1">
            <a:extLst>
              <a:ext uri="{FF2B5EF4-FFF2-40B4-BE49-F238E27FC236}">
                <a16:creationId xmlns:a16="http://schemas.microsoft.com/office/drawing/2014/main" id="{E2A37118-ACF1-855E-2BCE-9E0803D41F9F}"/>
              </a:ext>
            </a:extLst>
          </p:cNvPr>
          <p:cNvSpPr txBox="1"/>
          <p:nvPr/>
        </p:nvSpPr>
        <p:spPr>
          <a:xfrm>
            <a:off x="2275503" y="5258319"/>
            <a:ext cx="1723549" cy="461665"/>
          </a:xfrm>
          <a:prstGeom prst="rect">
            <a:avLst/>
          </a:prstGeom>
          <a:noFill/>
        </p:spPr>
        <p:txBody>
          <a:bodyPr wrap="none" rtlCol="0">
            <a:spAutoFit/>
          </a:bodyPr>
          <a:lstStyle/>
          <a:p>
            <a:r>
              <a:rPr lang="zh-CN" altLang="en-US" sz="2400" b="1" dirty="0">
                <a:solidFill>
                  <a:srgbClr val="C00000"/>
                </a:solidFill>
                <a:latin typeface="华文仿宋" panose="02010600040101010101" pitchFamily="2" charset="-122"/>
                <a:ea typeface="华文仿宋" panose="02010600040101010101" pitchFamily="2" charset="-122"/>
              </a:rPr>
              <a:t>极值点方程</a:t>
            </a:r>
          </a:p>
        </p:txBody>
      </p:sp>
      <p:pic>
        <p:nvPicPr>
          <p:cNvPr id="6" name="图片 5">
            <a:extLst>
              <a:ext uri="{FF2B5EF4-FFF2-40B4-BE49-F238E27FC236}">
                <a16:creationId xmlns:a16="http://schemas.microsoft.com/office/drawing/2014/main" id="{D47A5D50-E5F7-B188-A147-3789BDAFE01A}"/>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4142774" y="1393987"/>
            <a:ext cx="1416123" cy="438173"/>
          </a:xfrm>
          <a:prstGeom prst="rect">
            <a:avLst/>
          </a:prstGeom>
        </p:spPr>
      </p:pic>
      <p:pic>
        <p:nvPicPr>
          <p:cNvPr id="9" name="图片 8">
            <a:extLst>
              <a:ext uri="{FF2B5EF4-FFF2-40B4-BE49-F238E27FC236}">
                <a16:creationId xmlns:a16="http://schemas.microsoft.com/office/drawing/2014/main" id="{104FB349-6667-8401-0DEE-B2ECF3CC1CB6}"/>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Lst>
          </a:blip>
          <a:stretch>
            <a:fillRect/>
          </a:stretch>
        </p:blipFill>
        <p:spPr>
          <a:xfrm>
            <a:off x="5788511" y="1487976"/>
            <a:ext cx="1689187" cy="387370"/>
          </a:xfrm>
          <a:prstGeom prst="rect">
            <a:avLst/>
          </a:prstGeom>
        </p:spPr>
      </p:pic>
    </p:spTree>
    <p:extLst>
      <p:ext uri="{BB962C8B-B14F-4D97-AF65-F5344CB8AC3E}">
        <p14:creationId xmlns:p14="http://schemas.microsoft.com/office/powerpoint/2010/main" val="62377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881188" y="214727"/>
            <a:ext cx="7886700" cy="570310"/>
          </a:xfrm>
        </p:spPr>
        <p:txBody>
          <a:bodyPr vert="horz" lIns="91440" tIns="45720" rIns="91440" bIns="45720" rtlCol="0" anchor="ctr">
            <a:normAutofit/>
          </a:bodyPr>
          <a:lstStyle/>
          <a:p>
            <a:r>
              <a:rPr lang="zh-CN" altLang="en-US" sz="2800" dirty="0"/>
              <a:t>不等式约束优化问题</a:t>
            </a:r>
            <a:endParaRPr altLang="zh-CN" sz="2800" dirty="0"/>
          </a:p>
        </p:txBody>
      </p:sp>
      <p:pic>
        <p:nvPicPr>
          <p:cNvPr id="8" name="图片 7">
            <a:extLst>
              <a:ext uri="{FF2B5EF4-FFF2-40B4-BE49-F238E27FC236}">
                <a16:creationId xmlns:a16="http://schemas.microsoft.com/office/drawing/2014/main" id="{29E93E94-F3B6-BAB0-9AE8-73048F1A4A7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77683" y="904135"/>
            <a:ext cx="9935343" cy="878732"/>
          </a:xfrm>
          <a:prstGeom prst="rect">
            <a:avLst/>
          </a:prstGeom>
        </p:spPr>
      </p:pic>
      <p:pic>
        <p:nvPicPr>
          <p:cNvPr id="10" name="图片 9">
            <a:extLst>
              <a:ext uri="{FF2B5EF4-FFF2-40B4-BE49-F238E27FC236}">
                <a16:creationId xmlns:a16="http://schemas.microsoft.com/office/drawing/2014/main" id="{86E20DB1-3AD0-47D2-6D43-58F5D75A2FA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010032" y="1901964"/>
            <a:ext cx="6571286" cy="5430225"/>
          </a:xfrm>
          <a:prstGeom prst="rect">
            <a:avLst/>
          </a:prstGeom>
        </p:spPr>
      </p:pic>
      <p:pic>
        <p:nvPicPr>
          <p:cNvPr id="12" name="图片 11">
            <a:extLst>
              <a:ext uri="{FF2B5EF4-FFF2-40B4-BE49-F238E27FC236}">
                <a16:creationId xmlns:a16="http://schemas.microsoft.com/office/drawing/2014/main" id="{440B7353-E4BE-DACA-4462-A0C47D064CDF}"/>
              </a:ext>
            </a:extLst>
          </p:cNvPr>
          <p:cNvPicPr>
            <a:picLocks noChangeAspect="1"/>
          </p:cNvPicPr>
          <p:nvPr/>
        </p:nvPicPr>
        <p:blipFill>
          <a:blip r:embed="rId6"/>
          <a:stretch>
            <a:fillRect/>
          </a:stretch>
        </p:blipFill>
        <p:spPr>
          <a:xfrm>
            <a:off x="6520168" y="2894561"/>
            <a:ext cx="1961905" cy="428571"/>
          </a:xfrm>
          <a:prstGeom prst="rect">
            <a:avLst/>
          </a:prstGeom>
        </p:spPr>
      </p:pic>
      <p:pic>
        <p:nvPicPr>
          <p:cNvPr id="6" name="图片 5">
            <a:extLst>
              <a:ext uri="{FF2B5EF4-FFF2-40B4-BE49-F238E27FC236}">
                <a16:creationId xmlns:a16="http://schemas.microsoft.com/office/drawing/2014/main" id="{2159CE0D-98D9-F071-C8AF-E7F4ECF6CB56}"/>
              </a:ext>
            </a:extLst>
          </p:cNvPr>
          <p:cNvPicPr>
            <a:picLocks noChangeAspect="1"/>
          </p:cNvPicPr>
          <p:nvPr/>
        </p:nvPicPr>
        <p:blipFill>
          <a:blip r:embed="rId7">
            <a:duotone>
              <a:prstClr val="black"/>
              <a:schemeClr val="accent3">
                <a:tint val="45000"/>
                <a:satMod val="400000"/>
              </a:schemeClr>
            </a:duotone>
          </a:blip>
          <a:stretch>
            <a:fillRect/>
          </a:stretch>
        </p:blipFill>
        <p:spPr>
          <a:xfrm>
            <a:off x="7374989" y="4975066"/>
            <a:ext cx="1239379" cy="428570"/>
          </a:xfrm>
          <a:prstGeom prst="rect">
            <a:avLst/>
          </a:prstGeom>
        </p:spPr>
      </p:pic>
      <p:pic>
        <p:nvPicPr>
          <p:cNvPr id="9" name="图片 8">
            <a:extLst>
              <a:ext uri="{FF2B5EF4-FFF2-40B4-BE49-F238E27FC236}">
                <a16:creationId xmlns:a16="http://schemas.microsoft.com/office/drawing/2014/main" id="{E2039294-DB32-3F10-F2ED-16B798170DAB}"/>
              </a:ext>
            </a:extLst>
          </p:cNvPr>
          <p:cNvPicPr>
            <a:picLocks noChangeAspect="1"/>
          </p:cNvPicPr>
          <p:nvPr/>
        </p:nvPicPr>
        <p:blipFill>
          <a:blip r:embed="rId8">
            <a:duotone>
              <a:prstClr val="black"/>
              <a:schemeClr val="accent3">
                <a:tint val="45000"/>
                <a:satMod val="400000"/>
              </a:schemeClr>
            </a:duotone>
          </a:blip>
          <a:stretch>
            <a:fillRect/>
          </a:stretch>
        </p:blipFill>
        <p:spPr>
          <a:xfrm>
            <a:off x="8581318" y="4975066"/>
            <a:ext cx="324961" cy="417807"/>
          </a:xfrm>
          <a:prstGeom prst="rect">
            <a:avLst/>
          </a:prstGeom>
        </p:spPr>
      </p:pic>
    </p:spTree>
    <p:extLst>
      <p:ext uri="{BB962C8B-B14F-4D97-AF65-F5344CB8AC3E}">
        <p14:creationId xmlns:p14="http://schemas.microsoft.com/office/powerpoint/2010/main" val="422810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881188" y="214727"/>
            <a:ext cx="7886700" cy="570310"/>
          </a:xfrm>
        </p:spPr>
        <p:txBody>
          <a:bodyPr vert="horz" lIns="91440" tIns="45720" rIns="91440" bIns="45720" rtlCol="0" anchor="ctr">
            <a:normAutofit fontScale="90000"/>
          </a:bodyPr>
          <a:lstStyle/>
          <a:p>
            <a:r>
              <a:rPr lang="zh-CN" altLang="en-US" dirty="0"/>
              <a:t>不等式约束优化问题</a:t>
            </a:r>
            <a:endParaRPr altLang="zh-CN" dirty="0"/>
          </a:p>
        </p:txBody>
      </p:sp>
      <p:pic>
        <p:nvPicPr>
          <p:cNvPr id="6" name="图片 5">
            <a:extLst>
              <a:ext uri="{FF2B5EF4-FFF2-40B4-BE49-F238E27FC236}">
                <a16:creationId xmlns:a16="http://schemas.microsoft.com/office/drawing/2014/main" id="{6D09EAE9-6EB9-6731-AB57-A6F73401BEB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74179" y="883253"/>
            <a:ext cx="9313941" cy="879650"/>
          </a:xfrm>
          <a:prstGeom prst="rect">
            <a:avLst/>
          </a:prstGeom>
          <a:ln>
            <a:solidFill>
              <a:srgbClr val="C00000"/>
            </a:solidFill>
          </a:ln>
        </p:spPr>
      </p:pic>
      <p:sp>
        <p:nvSpPr>
          <p:cNvPr id="10" name="文本框 9">
            <a:extLst>
              <a:ext uri="{FF2B5EF4-FFF2-40B4-BE49-F238E27FC236}">
                <a16:creationId xmlns:a16="http://schemas.microsoft.com/office/drawing/2014/main" id="{88D11A24-8596-53F4-299D-8E9969ED0215}"/>
              </a:ext>
            </a:extLst>
          </p:cNvPr>
          <p:cNvSpPr txBox="1"/>
          <p:nvPr/>
        </p:nvSpPr>
        <p:spPr>
          <a:xfrm>
            <a:off x="674179" y="1881689"/>
            <a:ext cx="9475660" cy="2104872"/>
          </a:xfrm>
          <a:prstGeom prst="rect">
            <a:avLst/>
          </a:prstGeom>
          <a:noFill/>
        </p:spPr>
        <p:txBody>
          <a:bodyPr wrap="square">
            <a:spAutoFit/>
          </a:bodyPr>
          <a:lstStyle/>
          <a:p>
            <a:pPr>
              <a:lnSpc>
                <a:spcPct val="150000"/>
              </a:lnSpc>
            </a:pPr>
            <a:r>
              <a:rPr lang="zh-CN" altLang="en-US" b="1" dirty="0">
                <a:latin typeface="楷体" panose="02010609060101010101" pitchFamily="49" charset="-122"/>
                <a:ea typeface="楷体" panose="02010609060101010101" pitchFamily="49" charset="-122"/>
              </a:rPr>
              <a:t>这种情况约束起作用，要考虑求解f(x)在可行域内</a:t>
            </a:r>
            <a:r>
              <a:rPr lang="en-US" altLang="zh-CN" b="1" dirty="0">
                <a:latin typeface="楷体" panose="02010609060101010101" pitchFamily="49" charset="-122"/>
                <a:ea typeface="楷体" panose="02010609060101010101" pitchFamily="49" charset="-122"/>
              </a:rPr>
              <a:t>g(x)≤0</a:t>
            </a:r>
            <a:r>
              <a:rPr lang="zh-CN" altLang="en-US" b="1" dirty="0">
                <a:latin typeface="楷体" panose="02010609060101010101" pitchFamily="49" charset="-122"/>
                <a:ea typeface="楷体" panose="02010609060101010101" pitchFamily="49" charset="-122"/>
              </a:rPr>
              <a:t>的极小值点。 </a:t>
            </a:r>
            <a:endParaRPr lang="en-US" altLang="zh-CN" b="1" dirty="0">
              <a:latin typeface="楷体" panose="02010609060101010101" pitchFamily="49" charset="-122"/>
              <a:ea typeface="楷体" panose="02010609060101010101" pitchFamily="49" charset="-122"/>
            </a:endParaRPr>
          </a:p>
          <a:p>
            <a:pPr marL="285750" indent="-285750">
              <a:lnSpc>
                <a:spcPct val="150000"/>
              </a:lnSpc>
              <a:buFont typeface="Wingdings" panose="05000000000000000000" pitchFamily="2" charset="2"/>
              <a:buChar char="u"/>
            </a:pPr>
            <a:r>
              <a:rPr lang="zh-CN" altLang="en-US" b="1" dirty="0">
                <a:latin typeface="楷体" panose="02010609060101010101" pitchFamily="49" charset="-122"/>
                <a:ea typeface="楷体" panose="02010609060101010101" pitchFamily="49" charset="-122"/>
              </a:rPr>
              <a:t>f(x) 沿着f(x)的负梯度方向走，才能走到极小值点，如下图的蓝色箭头</a:t>
            </a:r>
            <a:endParaRPr lang="en-US" altLang="zh-CN" b="1" dirty="0">
              <a:latin typeface="楷体" panose="02010609060101010101" pitchFamily="49" charset="-122"/>
              <a:ea typeface="楷体" panose="02010609060101010101" pitchFamily="49" charset="-122"/>
            </a:endParaRPr>
          </a:p>
          <a:p>
            <a:pPr marL="285750" indent="-285750">
              <a:lnSpc>
                <a:spcPct val="150000"/>
              </a:lnSpc>
              <a:buFont typeface="Wingdings" panose="05000000000000000000" pitchFamily="2" charset="2"/>
              <a:buChar char="u"/>
            </a:pPr>
            <a:r>
              <a:rPr lang="zh-CN" altLang="en-US" b="1" dirty="0">
                <a:latin typeface="楷体" panose="02010609060101010101" pitchFamily="49" charset="-122"/>
                <a:ea typeface="楷体" panose="02010609060101010101" pitchFamily="49" charset="-122"/>
              </a:rPr>
              <a:t>这个时候g(x)的梯度往区域外发散，如下图红色箭头。</a:t>
            </a:r>
            <a:endParaRPr lang="en-US" altLang="zh-CN" b="1" dirty="0">
              <a:latin typeface="楷体" panose="02010609060101010101" pitchFamily="49" charset="-122"/>
              <a:ea typeface="楷体" panose="02010609060101010101" pitchFamily="49" charset="-122"/>
            </a:endParaRPr>
          </a:p>
          <a:p>
            <a:pPr>
              <a:lnSpc>
                <a:spcPct val="150000"/>
              </a:lnSpc>
            </a:pPr>
            <a:r>
              <a:rPr lang="zh-CN" altLang="en-US" b="1" dirty="0">
                <a:latin typeface="楷体" panose="02010609060101010101" pitchFamily="49" charset="-122"/>
                <a:ea typeface="楷体" panose="02010609060101010101" pitchFamily="49" charset="-122"/>
              </a:rPr>
              <a:t>显然，走到极小值点的时候，g(x)的梯度和f(x)的负梯度同向。因为极小值点在边界上，这个时候g(x)等于0。</a:t>
            </a:r>
          </a:p>
        </p:txBody>
      </p:sp>
      <p:pic>
        <p:nvPicPr>
          <p:cNvPr id="12" name="图片 11">
            <a:extLst>
              <a:ext uri="{FF2B5EF4-FFF2-40B4-BE49-F238E27FC236}">
                <a16:creationId xmlns:a16="http://schemas.microsoft.com/office/drawing/2014/main" id="{787D0BCD-76DA-BE8F-147D-FFCC3E2BF33B}"/>
              </a:ext>
            </a:extLst>
          </p:cNvPr>
          <p:cNvPicPr>
            <a:picLocks noChangeAspect="1"/>
          </p:cNvPicPr>
          <p:nvPr/>
        </p:nvPicPr>
        <p:blipFill>
          <a:blip r:embed="rId4"/>
          <a:stretch>
            <a:fillRect/>
          </a:stretch>
        </p:blipFill>
        <p:spPr>
          <a:xfrm>
            <a:off x="6535016" y="3457333"/>
            <a:ext cx="4740580" cy="3372927"/>
          </a:xfrm>
          <a:prstGeom prst="rect">
            <a:avLst/>
          </a:prstGeom>
        </p:spPr>
      </p:pic>
      <p:pic>
        <p:nvPicPr>
          <p:cNvPr id="14" name="图片 13">
            <a:extLst>
              <a:ext uri="{FF2B5EF4-FFF2-40B4-BE49-F238E27FC236}">
                <a16:creationId xmlns:a16="http://schemas.microsoft.com/office/drawing/2014/main" id="{AE4109C3-A44E-ABD3-72B4-0E5DD5AEB80E}"/>
              </a:ext>
            </a:extLst>
          </p:cNvPr>
          <p:cNvPicPr>
            <a:picLocks noChangeAspect="1"/>
          </p:cNvPicPr>
          <p:nvPr/>
        </p:nvPicPr>
        <p:blipFill>
          <a:blip r:embed="rId5"/>
          <a:stretch>
            <a:fillRect/>
          </a:stretch>
        </p:blipFill>
        <p:spPr>
          <a:xfrm>
            <a:off x="1524001" y="5534922"/>
            <a:ext cx="4572000" cy="771429"/>
          </a:xfrm>
          <a:prstGeom prst="rect">
            <a:avLst/>
          </a:prstGeom>
        </p:spPr>
      </p:pic>
      <p:sp>
        <p:nvSpPr>
          <p:cNvPr id="16" name="文本框 15">
            <a:extLst>
              <a:ext uri="{FF2B5EF4-FFF2-40B4-BE49-F238E27FC236}">
                <a16:creationId xmlns:a16="http://schemas.microsoft.com/office/drawing/2014/main" id="{3E4C6B8C-6EBD-F1AE-355F-4E9DBDD8E494}"/>
              </a:ext>
            </a:extLst>
          </p:cNvPr>
          <p:cNvSpPr txBox="1"/>
          <p:nvPr/>
        </p:nvSpPr>
        <p:spPr>
          <a:xfrm>
            <a:off x="1963016" y="4105348"/>
            <a:ext cx="4572000" cy="369332"/>
          </a:xfrm>
          <a:prstGeom prst="rect">
            <a:avLst/>
          </a:prstGeom>
          <a:noFill/>
        </p:spPr>
        <p:txBody>
          <a:bodyPr wrap="square">
            <a:spAutoFit/>
          </a:bodyPr>
          <a:lstStyle/>
          <a:p>
            <a:pPr algn="l"/>
            <a:r>
              <a:rPr lang="zh-CN" altLang="en-US" b="1" dirty="0">
                <a:solidFill>
                  <a:srgbClr val="4F4F4F"/>
                </a:solidFill>
                <a:latin typeface="PingFang SC"/>
              </a:rPr>
              <a:t>极小值点落在可行域外（包含边界）</a:t>
            </a:r>
          </a:p>
        </p:txBody>
      </p:sp>
      <p:sp>
        <p:nvSpPr>
          <p:cNvPr id="2" name="文本框 1">
            <a:extLst>
              <a:ext uri="{FF2B5EF4-FFF2-40B4-BE49-F238E27FC236}">
                <a16:creationId xmlns:a16="http://schemas.microsoft.com/office/drawing/2014/main" id="{1EB6270D-F354-2D30-9ACE-7E28F680C93C}"/>
              </a:ext>
            </a:extLst>
          </p:cNvPr>
          <p:cNvSpPr txBox="1"/>
          <p:nvPr/>
        </p:nvSpPr>
        <p:spPr>
          <a:xfrm>
            <a:off x="2503357" y="5165590"/>
            <a:ext cx="1010213" cy="369332"/>
          </a:xfrm>
          <a:prstGeom prst="rect">
            <a:avLst/>
          </a:prstGeom>
          <a:noFill/>
        </p:spPr>
        <p:txBody>
          <a:bodyPr wrap="none" rtlCol="0">
            <a:spAutoFit/>
          </a:bodyPr>
          <a:lstStyle/>
          <a:p>
            <a:r>
              <a:rPr lang="en-US" altLang="zh-CN" dirty="0"/>
              <a:t>g(x)=0</a:t>
            </a:r>
            <a:endParaRPr lang="zh-CN" altLang="en-US" dirty="0"/>
          </a:p>
        </p:txBody>
      </p:sp>
    </p:spTree>
    <p:extLst>
      <p:ext uri="{BB962C8B-B14F-4D97-AF65-F5344CB8AC3E}">
        <p14:creationId xmlns:p14="http://schemas.microsoft.com/office/powerpoint/2010/main" val="2942343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70D7D76-DCE8-56A3-D6C0-962799439DBE}"/>
              </a:ext>
            </a:extLst>
          </p:cNvPr>
          <p:cNvSpPr txBox="1"/>
          <p:nvPr/>
        </p:nvSpPr>
        <p:spPr>
          <a:xfrm>
            <a:off x="1756444" y="952385"/>
            <a:ext cx="8398908" cy="1631216"/>
          </a:xfrm>
          <a:prstGeom prst="rect">
            <a:avLst/>
          </a:prstGeom>
          <a:noFill/>
        </p:spPr>
        <p:txBody>
          <a:bodyPr wrap="square">
            <a:spAutoFit/>
          </a:bodyPr>
          <a:lstStyle/>
          <a:p>
            <a:r>
              <a:rPr lang="zh-CN" altLang="en-US" sz="2400" b="1" dirty="0">
                <a:latin typeface="仿宋" panose="02010609060101010101" pitchFamily="49" charset="-122"/>
                <a:ea typeface="仿宋" panose="02010609060101010101" pitchFamily="49" charset="-122"/>
              </a:rPr>
              <a:t>设目标函数f(x)，不等式约束为g(x)，有的教程还会添加上等式约束条件h(x)。此时的约束优化问题描述如下：</a:t>
            </a:r>
            <a:endParaRPr lang="en-US" altLang="zh-CN" sz="2400" b="1" dirty="0">
              <a:latin typeface="仿宋" panose="02010609060101010101" pitchFamily="49" charset="-122"/>
              <a:ea typeface="仿宋" panose="02010609060101010101" pitchFamily="49" charset="-122"/>
            </a:endParaRPr>
          </a:p>
          <a:p>
            <a:r>
              <a:rPr lang="zh-CN" altLang="en-US" sz="2400" b="1" dirty="0">
                <a:latin typeface="仿宋" panose="02010609060101010101" pitchFamily="49" charset="-122"/>
                <a:ea typeface="仿宋" panose="02010609060101010101" pitchFamily="49" charset="-122"/>
              </a:rPr>
              <a:t>       </a:t>
            </a:r>
            <a:endParaRPr lang="en-US" altLang="zh-CN" sz="2400" b="1" dirty="0">
              <a:latin typeface="仿宋" panose="02010609060101010101" pitchFamily="49" charset="-122"/>
              <a:ea typeface="仿宋" panose="02010609060101010101" pitchFamily="49" charset="-122"/>
            </a:endParaRPr>
          </a:p>
          <a:p>
            <a:r>
              <a:rPr lang="en-US" altLang="zh-CN" sz="2800" b="1" i="1" dirty="0">
                <a:solidFill>
                  <a:srgbClr val="C00000"/>
                </a:solidFill>
                <a:latin typeface="Times New Roman" panose="02020603050405020304" pitchFamily="18" charset="0"/>
                <a:ea typeface="仿宋" panose="02010609060101010101" pitchFamily="49" charset="-122"/>
                <a:cs typeface="Times New Roman" panose="02020603050405020304" pitchFamily="18" charset="0"/>
              </a:rPr>
              <a:t>                 </a:t>
            </a:r>
            <a:r>
              <a:rPr lang="zh-CN" altLang="en-US" sz="2800" b="1" i="1" dirty="0">
                <a:solidFill>
                  <a:srgbClr val="C00000"/>
                </a:solidFill>
                <a:latin typeface="Times New Roman" panose="02020603050405020304" pitchFamily="18" charset="0"/>
                <a:ea typeface="仿宋" panose="02010609060101010101" pitchFamily="49" charset="-122"/>
                <a:cs typeface="Times New Roman" panose="02020603050405020304" pitchFamily="18" charset="0"/>
              </a:rPr>
              <a:t>min f(x) </a:t>
            </a:r>
          </a:p>
        </p:txBody>
      </p:sp>
      <p:sp>
        <p:nvSpPr>
          <p:cNvPr id="6" name="文本框 5">
            <a:extLst>
              <a:ext uri="{FF2B5EF4-FFF2-40B4-BE49-F238E27FC236}">
                <a16:creationId xmlns:a16="http://schemas.microsoft.com/office/drawing/2014/main" id="{955F64FE-57B2-1DA2-C993-992DF7FBC948}"/>
              </a:ext>
            </a:extLst>
          </p:cNvPr>
          <p:cNvSpPr txBox="1"/>
          <p:nvPr/>
        </p:nvSpPr>
        <p:spPr>
          <a:xfrm>
            <a:off x="2576020" y="2674476"/>
            <a:ext cx="4572000" cy="400110"/>
          </a:xfrm>
          <a:prstGeom prst="rect">
            <a:avLst/>
          </a:prstGeom>
          <a:noFill/>
        </p:spPr>
        <p:txBody>
          <a:bodyPr wrap="square">
            <a:spAutoFit/>
          </a:bodyPr>
          <a:lstStyle/>
          <a:p>
            <a:r>
              <a:rPr lang="en-US" altLang="zh-CN" sz="2000" b="1" i="1" dirty="0" err="1">
                <a:solidFill>
                  <a:srgbClr val="4D4D4D"/>
                </a:solidFill>
                <a:latin typeface="Times New Roman" panose="02020603050405020304" pitchFamily="18" charset="0"/>
                <a:cs typeface="Times New Roman" panose="02020603050405020304" pitchFamily="18" charset="0"/>
              </a:rPr>
              <a:t>s</a:t>
            </a:r>
            <a:r>
              <a:rPr lang="en-US" altLang="zh-CN" sz="2000" b="1" dirty="0" err="1">
                <a:solidFill>
                  <a:srgbClr val="4D4D4D"/>
                </a:solidFill>
                <a:latin typeface="Times New Roman" panose="02020603050405020304" pitchFamily="18" charset="0"/>
                <a:cs typeface="Times New Roman" panose="02020603050405020304" pitchFamily="18" charset="0"/>
              </a:rPr>
              <a:t>.</a:t>
            </a:r>
            <a:r>
              <a:rPr lang="en-US" altLang="zh-CN" sz="2000" b="1" i="1" dirty="0" err="1">
                <a:solidFill>
                  <a:srgbClr val="4D4D4D"/>
                </a:solidFill>
                <a:latin typeface="Times New Roman" panose="02020603050405020304" pitchFamily="18" charset="0"/>
                <a:cs typeface="Times New Roman" panose="02020603050405020304" pitchFamily="18" charset="0"/>
              </a:rPr>
              <a:t>t</a:t>
            </a:r>
            <a:r>
              <a:rPr lang="en-US" altLang="zh-CN" sz="2000" b="1" dirty="0" err="1">
                <a:solidFill>
                  <a:srgbClr val="4D4D4D"/>
                </a:solidFill>
                <a:latin typeface="Times New Roman" panose="02020603050405020304" pitchFamily="18" charset="0"/>
                <a:cs typeface="Times New Roman" panose="02020603050405020304" pitchFamily="18" charset="0"/>
              </a:rPr>
              <a:t>.</a:t>
            </a:r>
            <a:r>
              <a:rPr lang="en-US" altLang="zh-CN" sz="2000" b="1" dirty="0">
                <a:solidFill>
                  <a:srgbClr val="4D4D4D"/>
                </a:solidFill>
                <a:latin typeface="Times New Roman" panose="02020603050405020304" pitchFamily="18" charset="0"/>
                <a:cs typeface="Times New Roman" panose="02020603050405020304" pitchFamily="18" charset="0"/>
              </a:rPr>
              <a:t>   </a:t>
            </a:r>
            <a:r>
              <a:rPr lang="en-US" altLang="zh-CN" sz="2000" b="1" i="1" kern="100" dirty="0" err="1">
                <a:latin typeface="等线" panose="02010600030101010101" pitchFamily="2" charset="-122"/>
                <a:ea typeface="等线" panose="02010600030101010101" pitchFamily="2" charset="-122"/>
                <a:cs typeface="Times New Roman" panose="02020603050405020304" pitchFamily="18" charset="0"/>
              </a:rPr>
              <a:t>h</a:t>
            </a:r>
            <a:r>
              <a:rPr lang="en-US" altLang="zh-CN" sz="2000" b="1" i="1" kern="100" baseline="-25000" dirty="0" err="1">
                <a:latin typeface="等线" panose="02010600030101010101" pitchFamily="2" charset="-122"/>
                <a:ea typeface="等线" panose="02010600030101010101" pitchFamily="2" charset="-122"/>
                <a:cs typeface="Times New Roman" panose="02020603050405020304" pitchFamily="18" charset="0"/>
              </a:rPr>
              <a:t>j</a:t>
            </a:r>
            <a:r>
              <a:rPr lang="en-US" altLang="zh-CN" sz="2000" b="1" dirty="0">
                <a:latin typeface="Times New Roman" panose="02020603050405020304" pitchFamily="18" charset="0"/>
                <a:cs typeface="Times New Roman" panose="02020603050405020304" pitchFamily="18" charset="0"/>
              </a:rPr>
              <a:t>(</a:t>
            </a:r>
            <a:r>
              <a:rPr lang="en-US" altLang="zh-CN" sz="2000" b="1" i="1" dirty="0">
                <a:latin typeface="Times New Roman" panose="02020603050405020304" pitchFamily="18" charset="0"/>
                <a:cs typeface="Times New Roman" panose="02020603050405020304" pitchFamily="18" charset="0"/>
              </a:rPr>
              <a:t>X</a:t>
            </a:r>
            <a:r>
              <a:rPr lang="en-US" altLang="zh-CN" sz="2000" b="1" dirty="0">
                <a:latin typeface="Times New Roman" panose="02020603050405020304" pitchFamily="18" charset="0"/>
                <a:cs typeface="Times New Roman" panose="02020603050405020304" pitchFamily="18" charset="0"/>
              </a:rPr>
              <a:t>)=0     </a:t>
            </a:r>
            <a:r>
              <a:rPr lang="en-US" altLang="zh-CN" sz="2000" b="1" i="1" dirty="0">
                <a:latin typeface="Times New Roman" panose="02020603050405020304" pitchFamily="18" charset="0"/>
                <a:cs typeface="Times New Roman" panose="02020603050405020304" pitchFamily="18" charset="0"/>
              </a:rPr>
              <a:t>j</a:t>
            </a:r>
            <a:r>
              <a:rPr lang="en-US" altLang="zh-CN" sz="2000" b="1" dirty="0">
                <a:latin typeface="Times New Roman" panose="02020603050405020304" pitchFamily="18" charset="0"/>
                <a:cs typeface="Times New Roman" panose="02020603050405020304" pitchFamily="18" charset="0"/>
              </a:rPr>
              <a:t>=1,2,...,</a:t>
            </a:r>
            <a:r>
              <a:rPr lang="en-US" altLang="zh-CN" sz="2000" b="1" i="1" dirty="0">
                <a:latin typeface="Times New Roman" panose="02020603050405020304" pitchFamily="18" charset="0"/>
                <a:cs typeface="Times New Roman" panose="02020603050405020304" pitchFamily="18" charset="0"/>
              </a:rPr>
              <a:t>p</a:t>
            </a:r>
            <a:endParaRPr lang="zh-CN" altLang="en-US" sz="2000" b="1"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B244A420-4C1C-A6A3-3AB7-9BFBD54F6E04}"/>
              </a:ext>
            </a:extLst>
          </p:cNvPr>
          <p:cNvSpPr txBox="1"/>
          <p:nvPr/>
        </p:nvSpPr>
        <p:spPr>
          <a:xfrm>
            <a:off x="5791182" y="2674476"/>
            <a:ext cx="2625795" cy="400110"/>
          </a:xfrm>
          <a:prstGeom prst="rect">
            <a:avLst/>
          </a:prstGeom>
          <a:noFill/>
        </p:spPr>
        <p:txBody>
          <a:bodyPr wrap="square">
            <a:spAutoFit/>
          </a:bodyPr>
          <a:lstStyle/>
          <a:p>
            <a:r>
              <a:rPr lang="en-US" altLang="zh-CN" sz="2000" b="1" i="1" kern="100" dirty="0" err="1">
                <a:latin typeface="等线" panose="02010600030101010101" pitchFamily="2" charset="-122"/>
                <a:ea typeface="等线" panose="02010600030101010101" pitchFamily="2" charset="-122"/>
                <a:cs typeface="Times New Roman" panose="02020603050405020304" pitchFamily="18" charset="0"/>
              </a:rPr>
              <a:t>g</a:t>
            </a:r>
            <a:r>
              <a:rPr lang="en-US" altLang="zh-CN" sz="2000" b="1" i="1" kern="100" baseline="-25000" dirty="0" err="1">
                <a:latin typeface="等线" panose="02010600030101010101" pitchFamily="2" charset="-122"/>
                <a:ea typeface="等线" panose="02010600030101010101" pitchFamily="2" charset="-122"/>
                <a:cs typeface="Times New Roman" panose="02020603050405020304" pitchFamily="18" charset="0"/>
              </a:rPr>
              <a:t>k</a:t>
            </a:r>
            <a:r>
              <a:rPr lang="en-US" altLang="zh-CN" sz="2000" b="1" dirty="0">
                <a:latin typeface="Times New Roman" panose="02020603050405020304" pitchFamily="18" charset="0"/>
                <a:cs typeface="Times New Roman" panose="02020603050405020304" pitchFamily="18" charset="0"/>
              </a:rPr>
              <a:t>​(</a:t>
            </a:r>
            <a:r>
              <a:rPr lang="en-US" altLang="zh-CN" sz="2000" b="1" i="1" dirty="0">
                <a:latin typeface="Times New Roman" panose="02020603050405020304" pitchFamily="18" charset="0"/>
                <a:cs typeface="Times New Roman" panose="02020603050405020304" pitchFamily="18" charset="0"/>
              </a:rPr>
              <a:t>X</a:t>
            </a:r>
            <a:r>
              <a:rPr lang="en-US" altLang="zh-CN" sz="2000" b="1" dirty="0">
                <a:solidFill>
                  <a:srgbClr val="4D4D4D"/>
                </a:solidFill>
                <a:latin typeface="Times New Roman" panose="02020603050405020304" pitchFamily="18" charset="0"/>
                <a:cs typeface="Times New Roman" panose="02020603050405020304" pitchFamily="18" charset="0"/>
              </a:rPr>
              <a:t>)≤0      </a:t>
            </a:r>
            <a:r>
              <a:rPr lang="en-US" altLang="zh-CN" sz="2000" b="1" i="1" dirty="0">
                <a:solidFill>
                  <a:srgbClr val="4D4D4D"/>
                </a:solidFill>
                <a:latin typeface="Times New Roman" panose="02020603050405020304" pitchFamily="18" charset="0"/>
                <a:cs typeface="Times New Roman" panose="02020603050405020304" pitchFamily="18" charset="0"/>
              </a:rPr>
              <a:t>k</a:t>
            </a:r>
            <a:r>
              <a:rPr lang="en-US" altLang="zh-CN" sz="2000" b="1" dirty="0">
                <a:solidFill>
                  <a:srgbClr val="4D4D4D"/>
                </a:solidFill>
                <a:latin typeface="Times New Roman" panose="02020603050405020304" pitchFamily="18" charset="0"/>
                <a:cs typeface="Times New Roman" panose="02020603050405020304" pitchFamily="18" charset="0"/>
              </a:rPr>
              <a:t>=1,2,...,</a:t>
            </a:r>
            <a:r>
              <a:rPr lang="en-US" altLang="zh-CN" sz="2000" b="1" i="1" dirty="0">
                <a:solidFill>
                  <a:srgbClr val="4D4D4D"/>
                </a:solidFill>
                <a:latin typeface="Times New Roman" panose="02020603050405020304" pitchFamily="18" charset="0"/>
                <a:cs typeface="Times New Roman" panose="02020603050405020304" pitchFamily="18" charset="0"/>
              </a:rPr>
              <a:t>q</a:t>
            </a:r>
            <a:endParaRPr lang="zh-CN" altLang="en-US" sz="2000"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57F8C0A0-ED2C-1181-6E1C-AC7CE34E9B89}"/>
              </a:ext>
            </a:extLst>
          </p:cNvPr>
          <p:cNvSpPr txBox="1"/>
          <p:nvPr/>
        </p:nvSpPr>
        <p:spPr>
          <a:xfrm>
            <a:off x="1882775" y="3436404"/>
            <a:ext cx="8146247" cy="461665"/>
          </a:xfrm>
          <a:prstGeom prst="rect">
            <a:avLst/>
          </a:prstGeom>
          <a:noFill/>
        </p:spPr>
        <p:txBody>
          <a:bodyPr wrap="square">
            <a:spAutoFit/>
          </a:bodyPr>
          <a:lstStyle/>
          <a:p>
            <a:r>
              <a:rPr lang="zh-CN" altLang="en-US" sz="2400" b="1" dirty="0">
                <a:solidFill>
                  <a:schemeClr val="accent6">
                    <a:lumMod val="90000"/>
                    <a:lumOff val="10000"/>
                  </a:schemeClr>
                </a:solidFill>
                <a:latin typeface="仿宋" panose="02010609060101010101" pitchFamily="49" charset="-122"/>
                <a:ea typeface="仿宋" panose="02010609060101010101" pitchFamily="49" charset="-122"/>
              </a:rPr>
              <a:t>则我们定义不等式约束下的拉格朗日函数</a:t>
            </a:r>
            <a:r>
              <a:rPr lang="en-US" altLang="zh-CN" sz="2400" b="1" dirty="0">
                <a:solidFill>
                  <a:schemeClr val="accent6">
                    <a:lumMod val="90000"/>
                    <a:lumOff val="10000"/>
                  </a:schemeClr>
                </a:solidFill>
                <a:latin typeface="仿宋" panose="02010609060101010101" pitchFamily="49" charset="-122"/>
                <a:ea typeface="仿宋" panose="02010609060101010101" pitchFamily="49" charset="-122"/>
              </a:rPr>
              <a:t>L</a:t>
            </a:r>
            <a:r>
              <a:rPr lang="zh-CN" altLang="en-US" sz="2400" b="1" dirty="0">
                <a:solidFill>
                  <a:schemeClr val="accent6">
                    <a:lumMod val="90000"/>
                    <a:lumOff val="10000"/>
                  </a:schemeClr>
                </a:solidFill>
                <a:latin typeface="仿宋" panose="02010609060101010101" pitchFamily="49" charset="-122"/>
                <a:ea typeface="仿宋" panose="02010609060101010101" pitchFamily="49" charset="-122"/>
              </a:rPr>
              <a:t>，则</a:t>
            </a:r>
            <a:r>
              <a:rPr lang="en-US" altLang="zh-CN" sz="2400" b="1" dirty="0">
                <a:solidFill>
                  <a:schemeClr val="accent6">
                    <a:lumMod val="90000"/>
                    <a:lumOff val="10000"/>
                  </a:schemeClr>
                </a:solidFill>
                <a:latin typeface="仿宋" panose="02010609060101010101" pitchFamily="49" charset="-122"/>
                <a:ea typeface="仿宋" panose="02010609060101010101" pitchFamily="49" charset="-122"/>
              </a:rPr>
              <a:t>L</a:t>
            </a:r>
            <a:r>
              <a:rPr lang="zh-CN" altLang="en-US" sz="2400" b="1" dirty="0">
                <a:solidFill>
                  <a:schemeClr val="accent6">
                    <a:lumMod val="90000"/>
                    <a:lumOff val="10000"/>
                  </a:schemeClr>
                </a:solidFill>
                <a:latin typeface="仿宋" panose="02010609060101010101" pitchFamily="49" charset="-122"/>
                <a:ea typeface="仿宋" panose="02010609060101010101" pitchFamily="49" charset="-122"/>
              </a:rPr>
              <a:t>表达式为</a:t>
            </a:r>
            <a:r>
              <a:rPr lang="en-US" altLang="zh-CN" sz="2400" b="1" dirty="0">
                <a:solidFill>
                  <a:schemeClr val="accent6">
                    <a:lumMod val="90000"/>
                    <a:lumOff val="10000"/>
                  </a:schemeClr>
                </a:solidFill>
                <a:latin typeface="仿宋" panose="02010609060101010101" pitchFamily="49" charset="-122"/>
                <a:ea typeface="仿宋" panose="02010609060101010101" pitchFamily="49" charset="-122"/>
              </a:rPr>
              <a:t>:</a:t>
            </a:r>
            <a:endParaRPr lang="zh-CN" altLang="en-US" sz="2400" b="1" dirty="0">
              <a:solidFill>
                <a:schemeClr val="accent6">
                  <a:lumMod val="90000"/>
                  <a:lumOff val="10000"/>
                </a:schemeClr>
              </a:solidFill>
              <a:latin typeface="仿宋" panose="02010609060101010101" pitchFamily="49" charset="-122"/>
              <a:ea typeface="仿宋" panose="02010609060101010101" pitchFamily="49" charset="-122"/>
            </a:endParaRPr>
          </a:p>
        </p:txBody>
      </p:sp>
      <p:pic>
        <p:nvPicPr>
          <p:cNvPr id="14" name="图片 13">
            <a:extLst>
              <a:ext uri="{FF2B5EF4-FFF2-40B4-BE49-F238E27FC236}">
                <a16:creationId xmlns:a16="http://schemas.microsoft.com/office/drawing/2014/main" id="{FC90D116-B788-0991-E55E-B448DD7617BE}"/>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363038" y="4259887"/>
            <a:ext cx="5661678" cy="930360"/>
          </a:xfrm>
          <a:prstGeom prst="rect">
            <a:avLst/>
          </a:prstGeom>
        </p:spPr>
      </p:pic>
      <p:sp>
        <p:nvSpPr>
          <p:cNvPr id="16" name="文本框 15">
            <a:extLst>
              <a:ext uri="{FF2B5EF4-FFF2-40B4-BE49-F238E27FC236}">
                <a16:creationId xmlns:a16="http://schemas.microsoft.com/office/drawing/2014/main" id="{04F2CC1E-CC1D-34EB-29BB-FA1BADD47285}"/>
              </a:ext>
            </a:extLst>
          </p:cNvPr>
          <p:cNvSpPr txBox="1"/>
          <p:nvPr/>
        </p:nvSpPr>
        <p:spPr>
          <a:xfrm>
            <a:off x="1992217" y="5411155"/>
            <a:ext cx="8437245" cy="830997"/>
          </a:xfrm>
          <a:prstGeom prst="rect">
            <a:avLst/>
          </a:prstGeom>
          <a:noFill/>
          <a:ln>
            <a:solidFill>
              <a:srgbClr val="C00000"/>
            </a:solidFill>
          </a:ln>
        </p:spPr>
        <p:txBody>
          <a:bodyPr wrap="square">
            <a:spAutoFit/>
          </a:bodyPr>
          <a:lstStyle/>
          <a:p>
            <a:r>
              <a:rPr lang="zh-CN" altLang="en-US" sz="2400" b="1" dirty="0">
                <a:solidFill>
                  <a:srgbClr val="4D4D4D"/>
                </a:solidFill>
                <a:latin typeface="仿宋" panose="02010609060101010101" pitchFamily="49" charset="-122"/>
                <a:ea typeface="仿宋" panose="02010609060101010101" pitchFamily="49" charset="-122"/>
              </a:rPr>
              <a:t>其中</a:t>
            </a:r>
            <a:r>
              <a:rPr lang="en-US" altLang="zh-CN" sz="2400" b="1" dirty="0">
                <a:solidFill>
                  <a:srgbClr val="4D4D4D"/>
                </a:solidFill>
                <a:latin typeface="仿宋" panose="02010609060101010101" pitchFamily="49" charset="-122"/>
                <a:ea typeface="仿宋" panose="02010609060101010101" pitchFamily="49" charset="-122"/>
              </a:rPr>
              <a:t>f(x)</a:t>
            </a:r>
            <a:r>
              <a:rPr lang="zh-CN" altLang="en-US" sz="2400" b="1" dirty="0">
                <a:solidFill>
                  <a:srgbClr val="4D4D4D"/>
                </a:solidFill>
                <a:latin typeface="仿宋" panose="02010609060101010101" pitchFamily="49" charset="-122"/>
                <a:ea typeface="仿宋" panose="02010609060101010101" pitchFamily="49" charset="-122"/>
              </a:rPr>
              <a:t>是原目标函数，</a:t>
            </a:r>
            <a:r>
              <a:rPr lang="en-US" altLang="zh-CN" sz="2400" b="1" dirty="0" err="1">
                <a:solidFill>
                  <a:srgbClr val="4D4D4D"/>
                </a:solidFill>
                <a:latin typeface="仿宋" panose="02010609060101010101" pitchFamily="49" charset="-122"/>
                <a:ea typeface="仿宋" panose="02010609060101010101" pitchFamily="49" charset="-122"/>
              </a:rPr>
              <a:t>hj</a:t>
            </a:r>
            <a:r>
              <a:rPr lang="en-US" altLang="zh-CN" sz="2400" b="1" dirty="0">
                <a:solidFill>
                  <a:srgbClr val="4D4D4D"/>
                </a:solidFill>
                <a:latin typeface="仿宋" panose="02010609060101010101" pitchFamily="49" charset="-122"/>
                <a:ea typeface="仿宋" panose="02010609060101010101" pitchFamily="49" charset="-122"/>
              </a:rPr>
              <a:t>(x)</a:t>
            </a:r>
            <a:r>
              <a:rPr lang="zh-CN" altLang="en-US" sz="2400" b="1" dirty="0">
                <a:solidFill>
                  <a:srgbClr val="4D4D4D"/>
                </a:solidFill>
                <a:latin typeface="仿宋" panose="02010609060101010101" pitchFamily="49" charset="-122"/>
                <a:ea typeface="仿宋" panose="02010609060101010101" pitchFamily="49" charset="-122"/>
              </a:rPr>
              <a:t>是第</a:t>
            </a:r>
            <a:r>
              <a:rPr lang="en-US" altLang="zh-CN" sz="2400" b="1" dirty="0">
                <a:solidFill>
                  <a:srgbClr val="4D4D4D"/>
                </a:solidFill>
                <a:latin typeface="仿宋" panose="02010609060101010101" pitchFamily="49" charset="-122"/>
                <a:ea typeface="仿宋" panose="02010609060101010101" pitchFamily="49" charset="-122"/>
              </a:rPr>
              <a:t>j</a:t>
            </a:r>
            <a:r>
              <a:rPr lang="zh-CN" altLang="en-US" sz="2400" b="1" dirty="0">
                <a:solidFill>
                  <a:srgbClr val="4D4D4D"/>
                </a:solidFill>
                <a:latin typeface="仿宋" panose="02010609060101010101" pitchFamily="49" charset="-122"/>
                <a:ea typeface="仿宋" panose="02010609060101010101" pitchFamily="49" charset="-122"/>
              </a:rPr>
              <a:t>个等式约束条件，</a:t>
            </a:r>
            <a:r>
              <a:rPr lang="en-US" altLang="zh-CN" sz="2400" b="1" dirty="0" err="1">
                <a:solidFill>
                  <a:srgbClr val="4D4D4D"/>
                </a:solidFill>
                <a:latin typeface="仿宋" panose="02010609060101010101" pitchFamily="49" charset="-122"/>
                <a:ea typeface="仿宋" panose="02010609060101010101" pitchFamily="49" charset="-122"/>
              </a:rPr>
              <a:t>λj</a:t>
            </a:r>
            <a:r>
              <a:rPr lang="zh-CN" altLang="en-US" sz="2400" b="1" dirty="0">
                <a:solidFill>
                  <a:srgbClr val="4D4D4D"/>
                </a:solidFill>
                <a:latin typeface="仿宋" panose="02010609060101010101" pitchFamily="49" charset="-122"/>
                <a:ea typeface="仿宋" panose="02010609060101010101" pitchFamily="49" charset="-122"/>
              </a:rPr>
              <a:t>是对应的约束系数，</a:t>
            </a:r>
            <a:r>
              <a:rPr lang="en-US" altLang="zh-CN" sz="2400" b="1" dirty="0" err="1">
                <a:solidFill>
                  <a:srgbClr val="4D4D4D"/>
                </a:solidFill>
                <a:latin typeface="仿宋" panose="02010609060101010101" pitchFamily="49" charset="-122"/>
                <a:ea typeface="仿宋" panose="02010609060101010101" pitchFamily="49" charset="-122"/>
              </a:rPr>
              <a:t>gk</a:t>
            </a:r>
            <a:r>
              <a:rPr lang="zh-CN" altLang="en-US" sz="2400" b="1" dirty="0">
                <a:solidFill>
                  <a:srgbClr val="4D4D4D"/>
                </a:solidFill>
                <a:latin typeface="仿宋" panose="02010609060101010101" pitchFamily="49" charset="-122"/>
                <a:ea typeface="仿宋" panose="02010609060101010101" pitchFamily="49" charset="-122"/>
              </a:rPr>
              <a:t>是不等式约束，</a:t>
            </a:r>
            <a:r>
              <a:rPr lang="en-US" altLang="zh-CN" sz="2400" b="1" dirty="0" err="1">
                <a:solidFill>
                  <a:srgbClr val="4D4D4D"/>
                </a:solidFill>
                <a:latin typeface="仿宋" panose="02010609060101010101" pitchFamily="49" charset="-122"/>
                <a:ea typeface="仿宋" panose="02010609060101010101" pitchFamily="49" charset="-122"/>
              </a:rPr>
              <a:t>uk</a:t>
            </a:r>
            <a:r>
              <a:rPr lang="zh-CN" altLang="en-US" sz="2400" b="1" dirty="0">
                <a:solidFill>
                  <a:srgbClr val="4D4D4D"/>
                </a:solidFill>
                <a:latin typeface="仿宋" panose="02010609060101010101" pitchFamily="49" charset="-122"/>
                <a:ea typeface="仿宋" panose="02010609060101010101" pitchFamily="49" charset="-122"/>
              </a:rPr>
              <a:t>是对应的约束系数。</a:t>
            </a:r>
            <a:endParaRPr lang="zh-CN" altLang="en-US" sz="2400" b="1"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603534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6CB7BC-EB86-EB9D-43FA-7CF23DBF28F0}"/>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08F3BC8A-C8E4-AC0B-C97E-3020B19806B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118907" y="2274602"/>
            <a:ext cx="9413180" cy="3226788"/>
          </a:xfrm>
          <a:prstGeom prst="rect">
            <a:avLst/>
          </a:prstGeom>
        </p:spPr>
      </p:pic>
      <p:pic>
        <p:nvPicPr>
          <p:cNvPr id="6" name="图片 5">
            <a:extLst>
              <a:ext uri="{FF2B5EF4-FFF2-40B4-BE49-F238E27FC236}">
                <a16:creationId xmlns:a16="http://schemas.microsoft.com/office/drawing/2014/main" id="{7811D0A3-C432-FA31-6447-A9C4743BEC0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740945" y="1105065"/>
            <a:ext cx="6586089" cy="1082265"/>
          </a:xfrm>
          <a:prstGeom prst="rect">
            <a:avLst/>
          </a:prstGeom>
        </p:spPr>
      </p:pic>
      <p:pic>
        <p:nvPicPr>
          <p:cNvPr id="8" name="图片 7">
            <a:extLst>
              <a:ext uri="{FF2B5EF4-FFF2-40B4-BE49-F238E27FC236}">
                <a16:creationId xmlns:a16="http://schemas.microsoft.com/office/drawing/2014/main" id="{18A6A4A4-51D6-F722-33A2-D4CAAE80A234}"/>
              </a:ext>
            </a:extLst>
          </p:cNvPr>
          <p:cNvPicPr>
            <a:picLocks noChangeAspect="1"/>
          </p:cNvPicPr>
          <p:nvPr/>
        </p:nvPicPr>
        <p:blipFill>
          <a:blip r:embed="rId6"/>
          <a:stretch>
            <a:fillRect/>
          </a:stretch>
        </p:blipFill>
        <p:spPr>
          <a:xfrm>
            <a:off x="5063969" y="3493550"/>
            <a:ext cx="88905" cy="234962"/>
          </a:xfrm>
          <a:prstGeom prst="rect">
            <a:avLst/>
          </a:prstGeom>
        </p:spPr>
      </p:pic>
      <p:pic>
        <p:nvPicPr>
          <p:cNvPr id="10" name="图片 9">
            <a:extLst>
              <a:ext uri="{FF2B5EF4-FFF2-40B4-BE49-F238E27FC236}">
                <a16:creationId xmlns:a16="http://schemas.microsoft.com/office/drawing/2014/main" id="{4C25FB01-24F3-8A0E-2973-13E2EEF49E36}"/>
              </a:ext>
            </a:extLst>
          </p:cNvPr>
          <p:cNvPicPr>
            <a:picLocks noChangeAspect="1"/>
          </p:cNvPicPr>
          <p:nvPr/>
        </p:nvPicPr>
        <p:blipFill>
          <a:blip r:embed="rId6"/>
          <a:stretch>
            <a:fillRect/>
          </a:stretch>
        </p:blipFill>
        <p:spPr>
          <a:xfrm>
            <a:off x="5684292" y="3431439"/>
            <a:ext cx="88905" cy="234962"/>
          </a:xfrm>
          <a:prstGeom prst="rect">
            <a:avLst/>
          </a:prstGeom>
        </p:spPr>
      </p:pic>
      <p:pic>
        <p:nvPicPr>
          <p:cNvPr id="12" name="图片 11">
            <a:extLst>
              <a:ext uri="{FF2B5EF4-FFF2-40B4-BE49-F238E27FC236}">
                <a16:creationId xmlns:a16="http://schemas.microsoft.com/office/drawing/2014/main" id="{5B63476F-3B4B-5526-744B-66FBA833DDFB}"/>
              </a:ext>
            </a:extLst>
          </p:cNvPr>
          <p:cNvPicPr>
            <a:picLocks noChangeAspect="1"/>
          </p:cNvPicPr>
          <p:nvPr/>
        </p:nvPicPr>
        <p:blipFill>
          <a:blip r:embed="rId6"/>
          <a:stretch>
            <a:fillRect/>
          </a:stretch>
        </p:blipFill>
        <p:spPr>
          <a:xfrm>
            <a:off x="6186457" y="3431439"/>
            <a:ext cx="88905" cy="234962"/>
          </a:xfrm>
          <a:prstGeom prst="rect">
            <a:avLst/>
          </a:prstGeom>
        </p:spPr>
      </p:pic>
      <p:pic>
        <p:nvPicPr>
          <p:cNvPr id="14" name="图片 13">
            <a:extLst>
              <a:ext uri="{FF2B5EF4-FFF2-40B4-BE49-F238E27FC236}">
                <a16:creationId xmlns:a16="http://schemas.microsoft.com/office/drawing/2014/main" id="{E00E23DA-E72D-8120-673E-E1E9B25866AA}"/>
              </a:ext>
            </a:extLst>
          </p:cNvPr>
          <p:cNvPicPr>
            <a:picLocks noChangeAspect="1"/>
          </p:cNvPicPr>
          <p:nvPr/>
        </p:nvPicPr>
        <p:blipFill>
          <a:blip r:embed="rId7"/>
          <a:stretch>
            <a:fillRect/>
          </a:stretch>
        </p:blipFill>
        <p:spPr>
          <a:xfrm>
            <a:off x="7387962" y="3512601"/>
            <a:ext cx="114306" cy="196860"/>
          </a:xfrm>
          <a:prstGeom prst="rect">
            <a:avLst/>
          </a:prstGeom>
        </p:spPr>
      </p:pic>
      <p:pic>
        <p:nvPicPr>
          <p:cNvPr id="16" name="图片 15">
            <a:extLst>
              <a:ext uri="{FF2B5EF4-FFF2-40B4-BE49-F238E27FC236}">
                <a16:creationId xmlns:a16="http://schemas.microsoft.com/office/drawing/2014/main" id="{2000B64D-F73C-C2D8-E948-672B56CBAB19}"/>
              </a:ext>
            </a:extLst>
          </p:cNvPr>
          <p:cNvPicPr>
            <a:picLocks noChangeAspect="1"/>
          </p:cNvPicPr>
          <p:nvPr/>
        </p:nvPicPr>
        <p:blipFill>
          <a:blip r:embed="rId7"/>
          <a:stretch>
            <a:fillRect/>
          </a:stretch>
        </p:blipFill>
        <p:spPr>
          <a:xfrm>
            <a:off x="7972573" y="3494833"/>
            <a:ext cx="136430" cy="234962"/>
          </a:xfrm>
          <a:prstGeom prst="rect">
            <a:avLst/>
          </a:prstGeom>
        </p:spPr>
      </p:pic>
      <p:pic>
        <p:nvPicPr>
          <p:cNvPr id="18" name="图片 17">
            <a:extLst>
              <a:ext uri="{FF2B5EF4-FFF2-40B4-BE49-F238E27FC236}">
                <a16:creationId xmlns:a16="http://schemas.microsoft.com/office/drawing/2014/main" id="{8670C922-9ECD-FA9B-55F9-288E22F089FC}"/>
              </a:ext>
            </a:extLst>
          </p:cNvPr>
          <p:cNvPicPr>
            <a:picLocks noChangeAspect="1"/>
          </p:cNvPicPr>
          <p:nvPr/>
        </p:nvPicPr>
        <p:blipFill>
          <a:blip r:embed="rId7"/>
          <a:stretch>
            <a:fillRect/>
          </a:stretch>
        </p:blipFill>
        <p:spPr>
          <a:xfrm>
            <a:off x="8520593" y="3493550"/>
            <a:ext cx="114306" cy="196860"/>
          </a:xfrm>
          <a:prstGeom prst="rect">
            <a:avLst/>
          </a:prstGeom>
        </p:spPr>
      </p:pic>
      <p:pic>
        <p:nvPicPr>
          <p:cNvPr id="20" name="图片 19">
            <a:extLst>
              <a:ext uri="{FF2B5EF4-FFF2-40B4-BE49-F238E27FC236}">
                <a16:creationId xmlns:a16="http://schemas.microsoft.com/office/drawing/2014/main" id="{D6817AF7-CF37-BD4F-C653-F664172D7743}"/>
              </a:ext>
            </a:extLst>
          </p:cNvPr>
          <p:cNvPicPr>
            <a:picLocks noChangeAspect="1"/>
          </p:cNvPicPr>
          <p:nvPr/>
        </p:nvPicPr>
        <p:blipFill>
          <a:blip r:embed="rId6"/>
          <a:stretch>
            <a:fillRect/>
          </a:stretch>
        </p:blipFill>
        <p:spPr>
          <a:xfrm>
            <a:off x="4142798" y="3793000"/>
            <a:ext cx="88905" cy="234962"/>
          </a:xfrm>
          <a:prstGeom prst="rect">
            <a:avLst/>
          </a:prstGeom>
        </p:spPr>
      </p:pic>
      <p:pic>
        <p:nvPicPr>
          <p:cNvPr id="22" name="图片 21">
            <a:extLst>
              <a:ext uri="{FF2B5EF4-FFF2-40B4-BE49-F238E27FC236}">
                <a16:creationId xmlns:a16="http://schemas.microsoft.com/office/drawing/2014/main" id="{481052E8-AAC0-A175-C329-09DF8B75F587}"/>
              </a:ext>
            </a:extLst>
          </p:cNvPr>
          <p:cNvPicPr>
            <a:picLocks noChangeAspect="1"/>
          </p:cNvPicPr>
          <p:nvPr/>
        </p:nvPicPr>
        <p:blipFill>
          <a:blip r:embed="rId7"/>
          <a:stretch>
            <a:fillRect/>
          </a:stretch>
        </p:blipFill>
        <p:spPr>
          <a:xfrm>
            <a:off x="4120313" y="4208081"/>
            <a:ext cx="114306" cy="196860"/>
          </a:xfrm>
          <a:prstGeom prst="rect">
            <a:avLst/>
          </a:prstGeom>
        </p:spPr>
      </p:pic>
      <p:pic>
        <p:nvPicPr>
          <p:cNvPr id="24" name="图片 23">
            <a:extLst>
              <a:ext uri="{FF2B5EF4-FFF2-40B4-BE49-F238E27FC236}">
                <a16:creationId xmlns:a16="http://schemas.microsoft.com/office/drawing/2014/main" id="{812B0961-4888-07FB-822A-E147655A1B2C}"/>
              </a:ext>
            </a:extLst>
          </p:cNvPr>
          <p:cNvPicPr>
            <a:picLocks noChangeAspect="1"/>
          </p:cNvPicPr>
          <p:nvPr/>
        </p:nvPicPr>
        <p:blipFill>
          <a:blip r:embed="rId7"/>
          <a:stretch>
            <a:fillRect/>
          </a:stretch>
        </p:blipFill>
        <p:spPr>
          <a:xfrm>
            <a:off x="4142117" y="4585060"/>
            <a:ext cx="114306" cy="196860"/>
          </a:xfrm>
          <a:prstGeom prst="rect">
            <a:avLst/>
          </a:prstGeom>
        </p:spPr>
      </p:pic>
      <p:pic>
        <p:nvPicPr>
          <p:cNvPr id="26" name="图片 25">
            <a:extLst>
              <a:ext uri="{FF2B5EF4-FFF2-40B4-BE49-F238E27FC236}">
                <a16:creationId xmlns:a16="http://schemas.microsoft.com/office/drawing/2014/main" id="{E3808223-797C-3D83-F532-CC0644841E47}"/>
              </a:ext>
            </a:extLst>
          </p:cNvPr>
          <p:cNvPicPr>
            <a:picLocks noChangeAspect="1"/>
          </p:cNvPicPr>
          <p:nvPr/>
        </p:nvPicPr>
        <p:blipFill>
          <a:blip r:embed="rId7"/>
          <a:stretch>
            <a:fillRect/>
          </a:stretch>
        </p:blipFill>
        <p:spPr>
          <a:xfrm>
            <a:off x="4159560" y="4938949"/>
            <a:ext cx="114306" cy="196860"/>
          </a:xfrm>
          <a:prstGeom prst="rect">
            <a:avLst/>
          </a:prstGeom>
        </p:spPr>
      </p:pic>
      <p:pic>
        <p:nvPicPr>
          <p:cNvPr id="28" name="图片 27">
            <a:extLst>
              <a:ext uri="{FF2B5EF4-FFF2-40B4-BE49-F238E27FC236}">
                <a16:creationId xmlns:a16="http://schemas.microsoft.com/office/drawing/2014/main" id="{E12C6502-ADFC-4075-C953-8734AB14633C}"/>
              </a:ext>
            </a:extLst>
          </p:cNvPr>
          <p:cNvPicPr>
            <a:picLocks noChangeAspect="1"/>
          </p:cNvPicPr>
          <p:nvPr/>
        </p:nvPicPr>
        <p:blipFill>
          <a:blip r:embed="rId7"/>
          <a:stretch>
            <a:fillRect/>
          </a:stretch>
        </p:blipFill>
        <p:spPr>
          <a:xfrm>
            <a:off x="4423280" y="4938949"/>
            <a:ext cx="123009" cy="211849"/>
          </a:xfrm>
          <a:prstGeom prst="rect">
            <a:avLst/>
          </a:prstGeom>
        </p:spPr>
      </p:pic>
      <p:pic>
        <p:nvPicPr>
          <p:cNvPr id="30" name="图片 29">
            <a:extLst>
              <a:ext uri="{FF2B5EF4-FFF2-40B4-BE49-F238E27FC236}">
                <a16:creationId xmlns:a16="http://schemas.microsoft.com/office/drawing/2014/main" id="{92C7ABA6-BB67-9E76-EFA8-9D36CAD3BC3E}"/>
              </a:ext>
            </a:extLst>
          </p:cNvPr>
          <p:cNvPicPr>
            <a:picLocks noChangeAspect="1"/>
          </p:cNvPicPr>
          <p:nvPr/>
        </p:nvPicPr>
        <p:blipFill>
          <a:blip r:embed="rId8"/>
          <a:stretch>
            <a:fillRect/>
          </a:stretch>
        </p:blipFill>
        <p:spPr>
          <a:xfrm>
            <a:off x="4743860" y="1244182"/>
            <a:ext cx="215911" cy="158758"/>
          </a:xfrm>
          <a:prstGeom prst="rect">
            <a:avLst/>
          </a:prstGeom>
        </p:spPr>
      </p:pic>
      <p:pic>
        <p:nvPicPr>
          <p:cNvPr id="32" name="图片 31">
            <a:extLst>
              <a:ext uri="{FF2B5EF4-FFF2-40B4-BE49-F238E27FC236}">
                <a16:creationId xmlns:a16="http://schemas.microsoft.com/office/drawing/2014/main" id="{395788FF-69AC-D6A6-DA5F-8C19A7724F31}"/>
              </a:ext>
            </a:extLst>
          </p:cNvPr>
          <p:cNvPicPr>
            <a:picLocks noChangeAspect="1"/>
          </p:cNvPicPr>
          <p:nvPr/>
        </p:nvPicPr>
        <p:blipFill>
          <a:blip r:embed="rId9"/>
          <a:stretch>
            <a:fillRect/>
          </a:stretch>
        </p:blipFill>
        <p:spPr>
          <a:xfrm>
            <a:off x="6415885" y="1242356"/>
            <a:ext cx="133357" cy="152408"/>
          </a:xfrm>
          <a:prstGeom prst="rect">
            <a:avLst/>
          </a:prstGeom>
        </p:spPr>
      </p:pic>
    </p:spTree>
    <p:extLst>
      <p:ext uri="{BB962C8B-B14F-4D97-AF65-F5344CB8AC3E}">
        <p14:creationId xmlns:p14="http://schemas.microsoft.com/office/powerpoint/2010/main" val="1369538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881188" y="214727"/>
            <a:ext cx="7886700" cy="570310"/>
          </a:xfrm>
        </p:spPr>
        <p:txBody>
          <a:bodyPr vert="horz" lIns="91440" tIns="45720" rIns="91440" bIns="45720" rtlCol="0" anchor="ctr">
            <a:normAutofit fontScale="90000"/>
          </a:bodyPr>
          <a:lstStyle/>
          <a:p>
            <a:r>
              <a:rPr lang="zh-CN" altLang="en-US" dirty="0"/>
              <a:t>优化问题</a:t>
            </a:r>
            <a:endParaRPr altLang="zh-CN" dirty="0"/>
          </a:p>
        </p:txBody>
      </p:sp>
      <p:sp>
        <p:nvSpPr>
          <p:cNvPr id="50179" name="内容占位符 2"/>
          <p:cNvSpPr>
            <a:spLocks noGrp="1"/>
          </p:cNvSpPr>
          <p:nvPr>
            <p:ph idx="1"/>
          </p:nvPr>
        </p:nvSpPr>
        <p:spPr>
          <a:xfrm>
            <a:off x="1018244" y="1013533"/>
            <a:ext cx="10667788" cy="4966771"/>
          </a:xfrm>
        </p:spPr>
        <p:txBody>
          <a:bodyPr>
            <a:noAutofit/>
          </a:bodyPr>
          <a:lstStyle/>
          <a:p>
            <a:pPr>
              <a:lnSpc>
                <a:spcPct val="150000"/>
              </a:lnSpc>
            </a:pPr>
            <a:r>
              <a:rPr lang="zh-CN" altLang="en-US" sz="2400" dirty="0">
                <a:solidFill>
                  <a:srgbClr val="FF0000"/>
                </a:solidFill>
                <a:latin typeface="+mn-ea"/>
                <a:ea typeface="+mn-ea"/>
              </a:rPr>
              <a:t>无约束</a:t>
            </a:r>
            <a:r>
              <a:rPr altLang="en-US" sz="2400" dirty="0">
                <a:latin typeface="+mn-ea"/>
                <a:ea typeface="+mn-ea"/>
              </a:rPr>
              <a:t>：</a:t>
            </a:r>
            <a:r>
              <a:rPr lang="zh-CN" altLang="en-US" sz="2400" dirty="0">
                <a:latin typeface="+mn-ea"/>
                <a:ea typeface="+mn-ea"/>
              </a:rPr>
              <a:t>直接求目标函数得</a:t>
            </a:r>
            <a:r>
              <a:rPr lang="en-US" altLang="zh-CN" sz="2400" dirty="0">
                <a:latin typeface="+mn-ea"/>
                <a:ea typeface="+mn-ea"/>
              </a:rPr>
              <a:t>0</a:t>
            </a:r>
            <a:r>
              <a:rPr lang="zh-CN" altLang="en-US" sz="2400" dirty="0">
                <a:latin typeface="+mn-ea"/>
                <a:ea typeface="+mn-ea"/>
              </a:rPr>
              <a:t>的点。如果没有解析解的话，可以使用</a:t>
            </a:r>
            <a:r>
              <a:rPr lang="zh-CN" altLang="en-US" sz="2400" dirty="0">
                <a:solidFill>
                  <a:srgbClr val="FF0000"/>
                </a:solidFill>
                <a:latin typeface="+mn-ea"/>
                <a:ea typeface="+mn-ea"/>
              </a:rPr>
              <a:t>梯度下降或牛顿方法</a:t>
            </a:r>
            <a:r>
              <a:rPr lang="zh-CN" altLang="en-US" sz="2400" dirty="0">
                <a:latin typeface="+mn-ea"/>
                <a:ea typeface="+mn-ea"/>
              </a:rPr>
              <a:t>等迭代的手段来使</a:t>
            </a:r>
            <a:r>
              <a:rPr lang="en-US" altLang="zh-CN" sz="2400" dirty="0">
                <a:latin typeface="+mn-ea"/>
                <a:ea typeface="+mn-ea"/>
              </a:rPr>
              <a:t>x</a:t>
            </a:r>
            <a:r>
              <a:rPr lang="zh-CN" altLang="en-US" sz="2400" dirty="0">
                <a:latin typeface="+mn-ea"/>
                <a:ea typeface="+mn-ea"/>
              </a:rPr>
              <a:t>沿负梯度方向逐步逼近极小值点。</a:t>
            </a:r>
            <a:endParaRPr lang="en-US" altLang="zh-CN" sz="2400" dirty="0">
              <a:latin typeface="+mn-ea"/>
              <a:ea typeface="+mn-ea"/>
            </a:endParaRPr>
          </a:p>
          <a:p>
            <a:pPr>
              <a:lnSpc>
                <a:spcPct val="150000"/>
              </a:lnSpc>
            </a:pPr>
            <a:endParaRPr lang="en-US" altLang="en-US" sz="2400" dirty="0">
              <a:latin typeface="+mn-ea"/>
              <a:ea typeface="+mn-ea"/>
            </a:endParaRPr>
          </a:p>
          <a:p>
            <a:pPr>
              <a:lnSpc>
                <a:spcPct val="150000"/>
              </a:lnSpc>
            </a:pPr>
            <a:endParaRPr lang="en-US" altLang="en-US" sz="2400" dirty="0">
              <a:latin typeface="+mn-ea"/>
              <a:ea typeface="+mn-ea"/>
            </a:endParaRPr>
          </a:p>
          <a:p>
            <a:pPr>
              <a:lnSpc>
                <a:spcPct val="150000"/>
              </a:lnSpc>
            </a:pPr>
            <a:r>
              <a:rPr lang="zh-CN" altLang="en-US" sz="2400" dirty="0">
                <a:solidFill>
                  <a:srgbClr val="FF0000"/>
                </a:solidFill>
                <a:latin typeface="+mn-ea"/>
                <a:ea typeface="+mn-ea"/>
              </a:rPr>
              <a:t>等式约束</a:t>
            </a:r>
            <a:r>
              <a:rPr lang="zh-CN" altLang="en-US" sz="2400" dirty="0">
                <a:latin typeface="+mn-ea"/>
                <a:ea typeface="+mn-ea"/>
              </a:rPr>
              <a:t>：</a:t>
            </a:r>
            <a:r>
              <a:rPr lang="zh-CN" altLang="en-US" sz="2400" dirty="0"/>
              <a:t>可以直接应用拉格朗日乘子法去求取最优值</a:t>
            </a:r>
            <a:endParaRPr lang="en-US" altLang="zh-CN" sz="2400" dirty="0">
              <a:latin typeface="+mn-ea"/>
              <a:ea typeface="+mn-ea"/>
            </a:endParaRPr>
          </a:p>
          <a:p>
            <a:pPr>
              <a:lnSpc>
                <a:spcPct val="150000"/>
              </a:lnSpc>
            </a:pPr>
            <a:r>
              <a:rPr lang="zh-CN" altLang="en-US" sz="2400" dirty="0">
                <a:solidFill>
                  <a:srgbClr val="FF0000"/>
                </a:solidFill>
                <a:latin typeface="+mn-ea"/>
                <a:ea typeface="+mn-ea"/>
              </a:rPr>
              <a:t>不等式约束</a:t>
            </a:r>
            <a:r>
              <a:rPr lang="en-US" altLang="zh-CN" sz="2400" dirty="0">
                <a:latin typeface="+mn-ea"/>
                <a:ea typeface="+mn-ea"/>
              </a:rPr>
              <a:t>:</a:t>
            </a:r>
            <a:r>
              <a:rPr lang="zh-CN" altLang="en-US" sz="2400" dirty="0"/>
              <a:t>可以转化为在满足 </a:t>
            </a:r>
            <a:r>
              <a:rPr lang="en-US" altLang="zh-CN" sz="2400" dirty="0"/>
              <a:t>KKT </a:t>
            </a:r>
            <a:r>
              <a:rPr lang="zh-CN" altLang="en-US" sz="2400" dirty="0"/>
              <a:t>约束条件下应用拉格朗日乘子法求解。</a:t>
            </a:r>
            <a:endParaRPr lang="en-US" altLang="zh-CN" sz="2400" dirty="0"/>
          </a:p>
          <a:p>
            <a:pPr>
              <a:lnSpc>
                <a:spcPct val="150000"/>
              </a:lnSpc>
            </a:pPr>
            <a:r>
              <a:rPr lang="zh-CN" altLang="en-US" sz="2400" dirty="0"/>
              <a:t>拉格朗日求得的并不一定是最优解，只有在凸优化的情况下，才能保证得到的是</a:t>
            </a:r>
            <a:r>
              <a:rPr lang="zh-CN" altLang="en-US" sz="2400" b="1" dirty="0"/>
              <a:t>最优解</a:t>
            </a:r>
            <a:r>
              <a:rPr lang="en-US" altLang="zh-CN" sz="2400" b="1" dirty="0"/>
              <a:t>.</a:t>
            </a:r>
            <a:endParaRPr lang="en-US" altLang="zh-CN" sz="2400" dirty="0">
              <a:latin typeface="+mn-ea"/>
              <a:ea typeface="+mn-ea"/>
            </a:endParaRPr>
          </a:p>
          <a:p>
            <a:pPr eaLnBrk="1" hangingPunct="1">
              <a:lnSpc>
                <a:spcPct val="150000"/>
              </a:lnSpc>
            </a:pPr>
            <a:endParaRPr lang="en-US" altLang="zh-CN" sz="2400" dirty="0">
              <a:latin typeface="+mn-ea"/>
              <a:ea typeface="+mn-ea"/>
            </a:endParaRPr>
          </a:p>
          <a:p>
            <a:pPr eaLnBrk="1" hangingPunct="1">
              <a:lnSpc>
                <a:spcPct val="150000"/>
              </a:lnSpc>
            </a:pPr>
            <a:endParaRPr lang="en-US" altLang="zh-CN" sz="2400" dirty="0">
              <a:latin typeface="+mn-ea"/>
              <a:ea typeface="+mn-ea"/>
            </a:endParaRPr>
          </a:p>
        </p:txBody>
      </p:sp>
      <p:pic>
        <p:nvPicPr>
          <p:cNvPr id="3" name="图片 2"/>
          <p:cNvPicPr>
            <a:picLocks noChangeAspect="1"/>
          </p:cNvPicPr>
          <p:nvPr/>
        </p:nvPicPr>
        <p:blipFill>
          <a:blip r:embed="rId2"/>
          <a:stretch>
            <a:fillRect/>
          </a:stretch>
        </p:blipFill>
        <p:spPr>
          <a:xfrm>
            <a:off x="3643934" y="2658719"/>
            <a:ext cx="1962150" cy="838200"/>
          </a:xfrm>
          <a:prstGeom prst="rect">
            <a:avLst/>
          </a:prstGeom>
        </p:spPr>
      </p:pic>
      <p:pic>
        <p:nvPicPr>
          <p:cNvPr id="4" name="图片 3"/>
          <p:cNvPicPr>
            <a:picLocks noChangeAspect="1"/>
          </p:cNvPicPr>
          <p:nvPr/>
        </p:nvPicPr>
        <p:blipFill>
          <a:blip r:embed="rId3"/>
          <a:stretch>
            <a:fillRect/>
          </a:stretch>
        </p:blipFill>
        <p:spPr>
          <a:xfrm>
            <a:off x="6537774" y="2556841"/>
            <a:ext cx="2038350" cy="723900"/>
          </a:xfrm>
          <a:prstGeom prst="rect">
            <a:avLst/>
          </a:prstGeom>
        </p:spPr>
      </p:pic>
    </p:spTree>
    <p:extLst>
      <p:ext uri="{BB962C8B-B14F-4D97-AF65-F5344CB8AC3E}">
        <p14:creationId xmlns:p14="http://schemas.microsoft.com/office/powerpoint/2010/main" val="2131827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518442" y="3644348"/>
            <a:ext cx="5461933" cy="2258600"/>
          </a:xfrm>
          <a:prstGeom prst="rect">
            <a:avLst/>
          </a:prstGeom>
        </p:spPr>
      </p:pic>
      <p:sp>
        <p:nvSpPr>
          <p:cNvPr id="3" name="文本框 2">
            <a:extLst>
              <a:ext uri="{FF2B5EF4-FFF2-40B4-BE49-F238E27FC236}">
                <a16:creationId xmlns:a16="http://schemas.microsoft.com/office/drawing/2014/main" id="{CC1EDAA8-00F6-BE36-3C36-4AA01D211079}"/>
              </a:ext>
            </a:extLst>
          </p:cNvPr>
          <p:cNvSpPr txBox="1"/>
          <p:nvPr/>
        </p:nvSpPr>
        <p:spPr>
          <a:xfrm>
            <a:off x="957498" y="1211349"/>
            <a:ext cx="8883546" cy="1938992"/>
          </a:xfrm>
          <a:prstGeom prst="rect">
            <a:avLst/>
          </a:prstGeom>
          <a:noFill/>
        </p:spPr>
        <p:txBody>
          <a:bodyPr wrap="square">
            <a:spAutoFit/>
          </a:bodyPr>
          <a:lstStyle/>
          <a:p>
            <a:pPr algn="l"/>
            <a:r>
              <a:rPr lang="zh-CN" altLang="en-US" sz="2400" b="1" i="0" dirty="0">
                <a:solidFill>
                  <a:schemeClr val="accent6">
                    <a:lumMod val="90000"/>
                    <a:lumOff val="10000"/>
                  </a:schemeClr>
                </a:solidFill>
                <a:effectLst/>
                <a:latin typeface="仿宋" panose="02010609060101010101" pitchFamily="49" charset="-122"/>
                <a:ea typeface="仿宋" panose="02010609060101010101" pitchFamily="49" charset="-122"/>
              </a:rPr>
              <a:t>凸（</a:t>
            </a:r>
            <a:r>
              <a:rPr lang="en-US" altLang="zh-CN" sz="2400" b="1" i="0" dirty="0">
                <a:solidFill>
                  <a:schemeClr val="accent6">
                    <a:lumMod val="90000"/>
                    <a:lumOff val="10000"/>
                  </a:schemeClr>
                </a:solidFill>
                <a:effectLst/>
                <a:latin typeface="仿宋" panose="02010609060101010101" pitchFamily="49" charset="-122"/>
                <a:ea typeface="仿宋" panose="02010609060101010101" pitchFamily="49" charset="-122"/>
              </a:rPr>
              <a:t>Convex</a:t>
            </a:r>
            <a:r>
              <a:rPr lang="zh-CN" altLang="en-US" sz="2400" b="1" i="0" dirty="0">
                <a:solidFill>
                  <a:schemeClr val="accent6">
                    <a:lumMod val="90000"/>
                    <a:lumOff val="10000"/>
                  </a:schemeClr>
                </a:solidFill>
                <a:effectLst/>
                <a:latin typeface="仿宋" panose="02010609060101010101" pitchFamily="49" charset="-122"/>
                <a:ea typeface="仿宋" panose="02010609060101010101" pitchFamily="49" charset="-122"/>
              </a:rPr>
              <a:t>）：在该区间函数图象上的任意两点所连成的线段上的每一个点都位于函数图象的下方</a:t>
            </a:r>
            <a:r>
              <a:rPr lang="en-US" altLang="zh-CN" sz="2400" b="1" i="0" dirty="0">
                <a:solidFill>
                  <a:schemeClr val="accent6">
                    <a:lumMod val="90000"/>
                    <a:lumOff val="10000"/>
                  </a:schemeClr>
                </a:solidFill>
                <a:effectLst/>
                <a:latin typeface="仿宋" panose="02010609060101010101" pitchFamily="49" charset="-122"/>
                <a:ea typeface="仿宋" panose="02010609060101010101" pitchFamily="49" charset="-122"/>
              </a:rPr>
              <a:t>(</a:t>
            </a:r>
            <a:r>
              <a:rPr lang="zh-CN" altLang="en-US" sz="2400" b="1" i="0" dirty="0">
                <a:solidFill>
                  <a:schemeClr val="accent6">
                    <a:lumMod val="90000"/>
                    <a:lumOff val="10000"/>
                  </a:schemeClr>
                </a:solidFill>
                <a:effectLst/>
                <a:latin typeface="仿宋" panose="02010609060101010101" pitchFamily="49" charset="-122"/>
                <a:ea typeface="仿宋" panose="02010609060101010101" pitchFamily="49" charset="-122"/>
              </a:rPr>
              <a:t>或上方</a:t>
            </a:r>
            <a:r>
              <a:rPr lang="en-US" altLang="zh-CN" sz="2400" b="1" i="0" dirty="0">
                <a:solidFill>
                  <a:schemeClr val="accent6">
                    <a:lumMod val="90000"/>
                    <a:lumOff val="10000"/>
                  </a:schemeClr>
                </a:solidFill>
                <a:effectLst/>
                <a:latin typeface="仿宋" panose="02010609060101010101" pitchFamily="49" charset="-122"/>
                <a:ea typeface="仿宋" panose="02010609060101010101" pitchFamily="49" charset="-122"/>
              </a:rPr>
              <a:t>)</a:t>
            </a:r>
            <a:r>
              <a:rPr lang="zh-CN" altLang="en-US" sz="2400" b="1" i="0" dirty="0">
                <a:solidFill>
                  <a:schemeClr val="accent6">
                    <a:lumMod val="90000"/>
                    <a:lumOff val="10000"/>
                  </a:schemeClr>
                </a:solidFill>
                <a:effectLst/>
                <a:latin typeface="仿宋" panose="02010609060101010101" pitchFamily="49" charset="-122"/>
                <a:ea typeface="仿宋" panose="02010609060101010101" pitchFamily="49" charset="-122"/>
              </a:rPr>
              <a:t>。</a:t>
            </a:r>
            <a:endParaRPr lang="en-US" altLang="zh-CN" sz="2400" b="1" i="0" dirty="0">
              <a:solidFill>
                <a:schemeClr val="accent6">
                  <a:lumMod val="90000"/>
                  <a:lumOff val="10000"/>
                </a:schemeClr>
              </a:solidFill>
              <a:effectLst/>
              <a:latin typeface="仿宋" panose="02010609060101010101" pitchFamily="49" charset="-122"/>
              <a:ea typeface="仿宋" panose="02010609060101010101" pitchFamily="49" charset="-122"/>
            </a:endParaRPr>
          </a:p>
          <a:p>
            <a:pPr algn="l"/>
            <a:endParaRPr lang="zh-CN" altLang="en-US" sz="2400" b="1" i="0" dirty="0">
              <a:solidFill>
                <a:schemeClr val="accent6">
                  <a:lumMod val="90000"/>
                  <a:lumOff val="10000"/>
                </a:schemeClr>
              </a:solidFill>
              <a:effectLst/>
              <a:latin typeface="仿宋" panose="02010609060101010101" pitchFamily="49" charset="-122"/>
              <a:ea typeface="仿宋" panose="02010609060101010101" pitchFamily="49" charset="-122"/>
            </a:endParaRPr>
          </a:p>
          <a:p>
            <a:pPr algn="l"/>
            <a:r>
              <a:rPr lang="zh-CN" altLang="en-US" sz="2400" b="1" i="0" dirty="0">
                <a:solidFill>
                  <a:schemeClr val="accent6">
                    <a:lumMod val="90000"/>
                    <a:lumOff val="10000"/>
                  </a:schemeClr>
                </a:solidFill>
                <a:effectLst/>
                <a:latin typeface="仿宋" panose="02010609060101010101" pitchFamily="49" charset="-122"/>
                <a:ea typeface="仿宋" panose="02010609060101010101" pitchFamily="49" charset="-122"/>
              </a:rPr>
              <a:t>非凸（</a:t>
            </a:r>
            <a:r>
              <a:rPr lang="en-US" altLang="zh-CN" sz="2400" b="1" i="0" dirty="0">
                <a:solidFill>
                  <a:schemeClr val="accent6">
                    <a:lumMod val="90000"/>
                    <a:lumOff val="10000"/>
                  </a:schemeClr>
                </a:solidFill>
                <a:effectLst/>
                <a:latin typeface="仿宋" panose="02010609060101010101" pitchFamily="49" charset="-122"/>
                <a:ea typeface="仿宋" panose="02010609060101010101" pitchFamily="49" charset="-122"/>
              </a:rPr>
              <a:t>Non-Convex</a:t>
            </a:r>
            <a:r>
              <a:rPr lang="zh-CN" altLang="en-US" sz="2400" b="1" i="0" dirty="0">
                <a:solidFill>
                  <a:schemeClr val="accent6">
                    <a:lumMod val="90000"/>
                    <a:lumOff val="10000"/>
                  </a:schemeClr>
                </a:solidFill>
                <a:effectLst/>
                <a:latin typeface="仿宋" panose="02010609060101010101" pitchFamily="49" charset="-122"/>
                <a:ea typeface="仿宋" panose="02010609060101010101" pitchFamily="49" charset="-122"/>
              </a:rPr>
              <a:t>）：函数在该区间上有多个极值</a:t>
            </a:r>
            <a:r>
              <a:rPr lang="en-US" altLang="zh-CN" sz="2400" b="1" i="0" dirty="0">
                <a:solidFill>
                  <a:schemeClr val="accent6">
                    <a:lumMod val="90000"/>
                    <a:lumOff val="10000"/>
                  </a:schemeClr>
                </a:solidFill>
                <a:effectLst/>
                <a:latin typeface="仿宋" panose="02010609060101010101" pitchFamily="49" charset="-122"/>
                <a:ea typeface="仿宋" panose="02010609060101010101" pitchFamily="49" charset="-122"/>
              </a:rPr>
              <a:t>,</a:t>
            </a:r>
            <a:r>
              <a:rPr lang="zh-CN" altLang="en-US" sz="2400" b="1" i="0" dirty="0">
                <a:solidFill>
                  <a:schemeClr val="accent6">
                    <a:lumMod val="90000"/>
                    <a:lumOff val="10000"/>
                  </a:schemeClr>
                </a:solidFill>
                <a:effectLst/>
                <a:latin typeface="仿宋" panose="02010609060101010101" pitchFamily="49" charset="-122"/>
                <a:ea typeface="仿宋" panose="02010609060101010101" pitchFamily="49" charset="-122"/>
              </a:rPr>
              <a:t>即系统有多个稳定的平衡态。</a:t>
            </a:r>
          </a:p>
        </p:txBody>
      </p:sp>
    </p:spTree>
    <p:extLst>
      <p:ext uri="{BB962C8B-B14F-4D97-AF65-F5344CB8AC3E}">
        <p14:creationId xmlns:p14="http://schemas.microsoft.com/office/powerpoint/2010/main" val="3547698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358697" y="1536492"/>
            <a:ext cx="7667968" cy="3255203"/>
          </a:xfrm>
          <a:prstGeom prst="rect">
            <a:avLst/>
          </a:prstGeom>
        </p:spPr>
      </p:pic>
    </p:spTree>
    <p:extLst>
      <p:ext uri="{BB962C8B-B14F-4D97-AF65-F5344CB8AC3E}">
        <p14:creationId xmlns:p14="http://schemas.microsoft.com/office/powerpoint/2010/main" val="1048825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引子</a:t>
            </a:r>
          </a:p>
        </p:txBody>
      </p:sp>
      <p:sp>
        <p:nvSpPr>
          <p:cNvPr id="4" name="内容占位符 3"/>
          <p:cNvSpPr>
            <a:spLocks noGrp="1"/>
          </p:cNvSpPr>
          <p:nvPr>
            <p:ph idx="1"/>
          </p:nvPr>
        </p:nvSpPr>
        <p:spPr>
          <a:xfrm>
            <a:off x="1756244" y="1114824"/>
            <a:ext cx="8616950" cy="451134"/>
          </a:xfrm>
        </p:spPr>
        <p:txBody>
          <a:bodyPr/>
          <a:lstStyle/>
          <a:p>
            <a:pPr marL="0" indent="0">
              <a:buNone/>
            </a:pPr>
            <a:r>
              <a:rPr lang="zh-CN" altLang="en-US" dirty="0"/>
              <a:t>线性模型：在样本空间中寻找一个超平面</a:t>
            </a:r>
            <a:r>
              <a:rPr lang="en-US" altLang="zh-CN" dirty="0"/>
              <a:t>, </a:t>
            </a:r>
            <a:r>
              <a:rPr lang="zh-CN" altLang="en-US" dirty="0"/>
              <a:t>将不同类别的样本分开</a:t>
            </a:r>
            <a:r>
              <a:rPr lang="en-US" altLang="zh-CN" dirty="0"/>
              <a:t>.</a:t>
            </a:r>
            <a:endParaRPr lang="zh-CN" altLang="en-US" dirty="0"/>
          </a:p>
        </p:txBody>
      </p:sp>
      <p:cxnSp>
        <p:nvCxnSpPr>
          <p:cNvPr id="76" name="直接箭头连接符 75"/>
          <p:cNvCxnSpPr/>
          <p:nvPr/>
        </p:nvCxnSpPr>
        <p:spPr>
          <a:xfrm flipH="1" flipV="1">
            <a:off x="4445247" y="1916809"/>
            <a:ext cx="0" cy="3037427"/>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77" name="直接箭头连接符 76"/>
          <p:cNvCxnSpPr/>
          <p:nvPr/>
        </p:nvCxnSpPr>
        <p:spPr>
          <a:xfrm>
            <a:off x="4435530" y="4954308"/>
            <a:ext cx="3585255"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78" name="文本框 77"/>
          <p:cNvSpPr txBox="1"/>
          <p:nvPr/>
        </p:nvSpPr>
        <p:spPr>
          <a:xfrm>
            <a:off x="4219869" y="4856042"/>
            <a:ext cx="274434" cy="307777"/>
          </a:xfrm>
          <a:prstGeom prst="rect">
            <a:avLst/>
          </a:prstGeom>
          <a:noFill/>
        </p:spPr>
        <p:txBody>
          <a:bodyPr wrap="none" rtlCol="0">
            <a:spAutoFit/>
          </a:bodyPr>
          <a:lstStyle/>
          <a:p>
            <a:r>
              <a:rPr lang="en-US" altLang="zh-CN" sz="1400" dirty="0">
                <a:latin typeface="Times "/>
              </a:rPr>
              <a:t>0</a:t>
            </a:r>
            <a:endParaRPr lang="zh-CN" altLang="en-US" sz="1400" dirty="0">
              <a:latin typeface="Times "/>
            </a:endParaRPr>
          </a:p>
        </p:txBody>
      </p:sp>
      <p:grpSp>
        <p:nvGrpSpPr>
          <p:cNvPr id="79" name="组合 78"/>
          <p:cNvGrpSpPr/>
          <p:nvPr/>
        </p:nvGrpSpPr>
        <p:grpSpPr>
          <a:xfrm>
            <a:off x="5753035" y="2634378"/>
            <a:ext cx="128045" cy="130175"/>
            <a:chOff x="5476803" y="2392530"/>
            <a:chExt cx="108000" cy="108000"/>
          </a:xfrm>
        </p:grpSpPr>
        <p:cxnSp>
          <p:nvCxnSpPr>
            <p:cNvPr id="133" name="直接连接符 13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0" name="组合 79"/>
          <p:cNvGrpSpPr/>
          <p:nvPr/>
        </p:nvGrpSpPr>
        <p:grpSpPr>
          <a:xfrm>
            <a:off x="5602701" y="3417660"/>
            <a:ext cx="128045" cy="130175"/>
            <a:chOff x="5476803" y="2392530"/>
            <a:chExt cx="108000" cy="108000"/>
          </a:xfrm>
        </p:grpSpPr>
        <p:cxnSp>
          <p:nvCxnSpPr>
            <p:cNvPr id="131" name="直接连接符 13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2" name="直接连接符 13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1" name="组合 80"/>
          <p:cNvGrpSpPr/>
          <p:nvPr/>
        </p:nvGrpSpPr>
        <p:grpSpPr>
          <a:xfrm>
            <a:off x="5395726" y="3227334"/>
            <a:ext cx="128045" cy="130175"/>
            <a:chOff x="5476803" y="2392530"/>
            <a:chExt cx="108000" cy="108000"/>
          </a:xfrm>
        </p:grpSpPr>
        <p:cxnSp>
          <p:nvCxnSpPr>
            <p:cNvPr id="129" name="直接连接符 12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0" name="直接连接符 12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2" name="组合 81"/>
          <p:cNvGrpSpPr/>
          <p:nvPr/>
        </p:nvGrpSpPr>
        <p:grpSpPr>
          <a:xfrm>
            <a:off x="4967811" y="3500277"/>
            <a:ext cx="128045" cy="130175"/>
            <a:chOff x="5476803" y="2392530"/>
            <a:chExt cx="108000" cy="108000"/>
          </a:xfrm>
        </p:grpSpPr>
        <p:cxnSp>
          <p:nvCxnSpPr>
            <p:cNvPr id="127" name="直接连接符 12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3" name="组合 82"/>
          <p:cNvGrpSpPr/>
          <p:nvPr/>
        </p:nvGrpSpPr>
        <p:grpSpPr>
          <a:xfrm>
            <a:off x="5180060" y="3713010"/>
            <a:ext cx="128045" cy="130175"/>
            <a:chOff x="5476803" y="2392530"/>
            <a:chExt cx="108000" cy="108000"/>
          </a:xfrm>
        </p:grpSpPr>
        <p:cxnSp>
          <p:nvCxnSpPr>
            <p:cNvPr id="125" name="直接连接符 12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4" name="组合 83"/>
          <p:cNvGrpSpPr/>
          <p:nvPr/>
        </p:nvGrpSpPr>
        <p:grpSpPr>
          <a:xfrm>
            <a:off x="5594847" y="3705926"/>
            <a:ext cx="128045" cy="130175"/>
            <a:chOff x="5476803" y="2392530"/>
            <a:chExt cx="108000" cy="108000"/>
          </a:xfrm>
        </p:grpSpPr>
        <p:cxnSp>
          <p:nvCxnSpPr>
            <p:cNvPr id="123" name="直接连接符 12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5" name="组合 84"/>
          <p:cNvGrpSpPr/>
          <p:nvPr/>
        </p:nvGrpSpPr>
        <p:grpSpPr>
          <a:xfrm>
            <a:off x="5078014" y="2684785"/>
            <a:ext cx="128045" cy="130175"/>
            <a:chOff x="5476803" y="2392530"/>
            <a:chExt cx="108000" cy="108000"/>
          </a:xfrm>
        </p:grpSpPr>
        <p:cxnSp>
          <p:nvCxnSpPr>
            <p:cNvPr id="121" name="直接连接符 12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86" name="直接连接符 85"/>
          <p:cNvCxnSpPr/>
          <p:nvPr/>
        </p:nvCxnSpPr>
        <p:spPr>
          <a:xfrm>
            <a:off x="7004114" y="4017206"/>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a:off x="6396811" y="3878902"/>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6249498" y="4547869"/>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a:off x="5850847" y="4424037"/>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a:off x="6806994" y="4374401"/>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6861179" y="4217192"/>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6176187" y="4285353"/>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7068136" y="3778096"/>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6460834" y="4217192"/>
            <a:ext cx="128045"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97" name="组合 96"/>
          <p:cNvGrpSpPr/>
          <p:nvPr/>
        </p:nvGrpSpPr>
        <p:grpSpPr>
          <a:xfrm>
            <a:off x="6268767" y="2492477"/>
            <a:ext cx="128045" cy="130175"/>
            <a:chOff x="5476803" y="2392530"/>
            <a:chExt cx="108000" cy="108000"/>
          </a:xfrm>
        </p:grpSpPr>
        <p:cxnSp>
          <p:nvCxnSpPr>
            <p:cNvPr id="119" name="直接连接符 11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 name="组合 97"/>
          <p:cNvGrpSpPr/>
          <p:nvPr/>
        </p:nvGrpSpPr>
        <p:grpSpPr>
          <a:xfrm>
            <a:off x="6000698" y="2749873"/>
            <a:ext cx="128045" cy="130175"/>
            <a:chOff x="5476803" y="2392530"/>
            <a:chExt cx="108000" cy="108000"/>
          </a:xfrm>
        </p:grpSpPr>
        <p:cxnSp>
          <p:nvCxnSpPr>
            <p:cNvPr id="117" name="直接连接符 11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9" name="组合 98"/>
          <p:cNvGrpSpPr/>
          <p:nvPr/>
        </p:nvGrpSpPr>
        <p:grpSpPr>
          <a:xfrm>
            <a:off x="4867078" y="3887031"/>
            <a:ext cx="128045" cy="130175"/>
            <a:chOff x="5476803" y="2392530"/>
            <a:chExt cx="108000" cy="108000"/>
          </a:xfrm>
        </p:grpSpPr>
        <p:cxnSp>
          <p:nvCxnSpPr>
            <p:cNvPr id="115" name="直接连接符 11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0" name="组合 99"/>
          <p:cNvGrpSpPr/>
          <p:nvPr/>
        </p:nvGrpSpPr>
        <p:grpSpPr>
          <a:xfrm>
            <a:off x="5417532" y="2906560"/>
            <a:ext cx="128045" cy="130175"/>
            <a:chOff x="5476803" y="2392530"/>
            <a:chExt cx="108000" cy="108000"/>
          </a:xfrm>
        </p:grpSpPr>
        <p:cxnSp>
          <p:nvCxnSpPr>
            <p:cNvPr id="113" name="直接连接符 11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1" name="组合 100"/>
          <p:cNvGrpSpPr/>
          <p:nvPr/>
        </p:nvGrpSpPr>
        <p:grpSpPr>
          <a:xfrm>
            <a:off x="4989617" y="3179503"/>
            <a:ext cx="128045" cy="130175"/>
            <a:chOff x="5476803" y="2392530"/>
            <a:chExt cx="108000" cy="108000"/>
          </a:xfrm>
        </p:grpSpPr>
        <p:cxnSp>
          <p:nvCxnSpPr>
            <p:cNvPr id="111" name="直接连接符 11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02" name="直接连接符 101"/>
          <p:cNvCxnSpPr/>
          <p:nvPr/>
        </p:nvCxnSpPr>
        <p:spPr>
          <a:xfrm>
            <a:off x="6601902" y="4527947"/>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6729947" y="3952118"/>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4" name="直接连接符 103"/>
          <p:cNvCxnSpPr/>
          <p:nvPr/>
        </p:nvCxnSpPr>
        <p:spPr>
          <a:xfrm>
            <a:off x="6861179" y="3565363"/>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a:off x="7285790" y="3289825"/>
            <a:ext cx="128045"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106" name="对象 105"/>
          <p:cNvGraphicFramePr>
            <a:graphicFrameLocks noChangeAspect="1"/>
          </p:cNvGraphicFramePr>
          <p:nvPr>
            <p:extLst>
              <p:ext uri="{D42A27DB-BD31-4B8C-83A1-F6EECF244321}">
                <p14:modId xmlns:p14="http://schemas.microsoft.com/office/powerpoint/2010/main" val="823800566"/>
              </p:ext>
            </p:extLst>
          </p:nvPr>
        </p:nvGraphicFramePr>
        <p:xfrm>
          <a:off x="7477518" y="5029949"/>
          <a:ext cx="263851" cy="260351"/>
        </p:xfrm>
        <a:graphic>
          <a:graphicData uri="http://schemas.openxmlformats.org/presentationml/2006/ole">
            <mc:AlternateContent xmlns:mc="http://schemas.openxmlformats.org/markup-compatibility/2006">
              <mc:Choice xmlns:v="urn:schemas-microsoft-com:vml" Requires="v">
                <p:oleObj name="Formula" r:id="rId2" imgW="137160" imgH="131040" progId="Equation.Ribbit">
                  <p:embed/>
                </p:oleObj>
              </mc:Choice>
              <mc:Fallback>
                <p:oleObj name="Formula" r:id="rId2" imgW="137160" imgH="131040" progId="Equation.Ribbit">
                  <p:embed/>
                  <p:pic>
                    <p:nvPicPr>
                      <p:cNvPr id="0" name=""/>
                      <p:cNvPicPr/>
                      <p:nvPr/>
                    </p:nvPicPr>
                    <p:blipFill>
                      <a:blip r:embed="rId3"/>
                      <a:stretch>
                        <a:fillRect/>
                      </a:stretch>
                    </p:blipFill>
                    <p:spPr>
                      <a:xfrm>
                        <a:off x="7477518" y="5029949"/>
                        <a:ext cx="263851" cy="260351"/>
                      </a:xfrm>
                      <a:prstGeom prst="rect">
                        <a:avLst/>
                      </a:prstGeom>
                    </p:spPr>
                  </p:pic>
                </p:oleObj>
              </mc:Fallback>
            </mc:AlternateContent>
          </a:graphicData>
        </a:graphic>
      </p:graphicFrame>
      <p:graphicFrame>
        <p:nvGraphicFramePr>
          <p:cNvPr id="107" name="对象 106"/>
          <p:cNvGraphicFramePr>
            <a:graphicFrameLocks noChangeAspect="1"/>
          </p:cNvGraphicFramePr>
          <p:nvPr>
            <p:extLst>
              <p:ext uri="{D42A27DB-BD31-4B8C-83A1-F6EECF244321}">
                <p14:modId xmlns:p14="http://schemas.microsoft.com/office/powerpoint/2010/main" val="3944999831"/>
              </p:ext>
            </p:extLst>
          </p:nvPr>
        </p:nvGraphicFramePr>
        <p:xfrm>
          <a:off x="4048512" y="2158333"/>
          <a:ext cx="273161" cy="260351"/>
        </p:xfrm>
        <a:graphic>
          <a:graphicData uri="http://schemas.openxmlformats.org/presentationml/2006/ole">
            <mc:AlternateContent xmlns:mc="http://schemas.openxmlformats.org/markup-compatibility/2006">
              <mc:Choice xmlns:v="urn:schemas-microsoft-com:vml" Requires="v">
                <p:oleObj name="Formula" r:id="rId4" imgW="141120" imgH="131040" progId="Equation.Ribbit">
                  <p:embed/>
                </p:oleObj>
              </mc:Choice>
              <mc:Fallback>
                <p:oleObj name="Formula" r:id="rId4" imgW="141120" imgH="131040" progId="Equation.Ribbit">
                  <p:embed/>
                  <p:pic>
                    <p:nvPicPr>
                      <p:cNvPr id="0" name=""/>
                      <p:cNvPicPr/>
                      <p:nvPr/>
                    </p:nvPicPr>
                    <p:blipFill>
                      <a:blip r:embed="rId5"/>
                      <a:stretch>
                        <a:fillRect/>
                      </a:stretch>
                    </p:blipFill>
                    <p:spPr>
                      <a:xfrm>
                        <a:off x="4048512" y="2158333"/>
                        <a:ext cx="273161" cy="260351"/>
                      </a:xfrm>
                      <a:prstGeom prst="rect">
                        <a:avLst/>
                      </a:prstGeom>
                    </p:spPr>
                  </p:pic>
                </p:oleObj>
              </mc:Fallback>
            </mc:AlternateContent>
          </a:graphicData>
        </a:graphic>
      </p:graphicFrame>
      <p:cxnSp>
        <p:nvCxnSpPr>
          <p:cNvPr id="64" name="直接连接符 63"/>
          <p:cNvCxnSpPr/>
          <p:nvPr/>
        </p:nvCxnSpPr>
        <p:spPr>
          <a:xfrm flipV="1">
            <a:off x="5159877" y="2411211"/>
            <a:ext cx="2317640" cy="23090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1CE3026-3484-BBB6-9CFE-66A928100E82}"/>
              </a:ext>
            </a:extLst>
          </p:cNvPr>
          <p:cNvSpPr txBox="1"/>
          <p:nvPr/>
        </p:nvSpPr>
        <p:spPr>
          <a:xfrm>
            <a:off x="7706295" y="1936865"/>
            <a:ext cx="2860225" cy="1569660"/>
          </a:xfrm>
          <a:prstGeom prst="rect">
            <a:avLst/>
          </a:prstGeom>
          <a:noFill/>
        </p:spPr>
        <p:txBody>
          <a:bodyPr wrap="square" rtlCol="0">
            <a:spAutoFit/>
          </a:bodyPr>
          <a:lstStyle/>
          <a:p>
            <a:pPr algn="just"/>
            <a:r>
              <a:rPr lang="en-US" altLang="zh-CN" sz="2400" b="1" kern="100" dirty="0">
                <a:solidFill>
                  <a:schemeClr val="accent6">
                    <a:lumMod val="90000"/>
                    <a:lumOff val="10000"/>
                  </a:schemeClr>
                </a:solidFill>
                <a:latin typeface="等线" panose="02010600030101010101" pitchFamily="2" charset="-122"/>
                <a:ea typeface="等线" panose="02010600030101010101" pitchFamily="2" charset="-122"/>
                <a:cs typeface="Times New Roman" panose="02020603050405020304" pitchFamily="18" charset="0"/>
              </a:rPr>
              <a:t>f(</a:t>
            </a:r>
            <a:r>
              <a:rPr lang="en-US" altLang="zh-CN" sz="2400" b="1" kern="100" dirty="0" err="1">
                <a:solidFill>
                  <a:schemeClr val="accent6">
                    <a:lumMod val="90000"/>
                    <a:lumOff val="10000"/>
                  </a:schemeClr>
                </a:solidFill>
                <a:latin typeface="等线" panose="02010600030101010101" pitchFamily="2" charset="-122"/>
                <a:ea typeface="等线" panose="02010600030101010101" pitchFamily="2" charset="-122"/>
                <a:cs typeface="Times New Roman" panose="02020603050405020304" pitchFamily="18" charset="0"/>
              </a:rPr>
              <a:t>x,y</a:t>
            </a:r>
            <a:r>
              <a:rPr lang="en-US" altLang="zh-CN" sz="2400" b="1" kern="100" dirty="0">
                <a:solidFill>
                  <a:schemeClr val="accent6">
                    <a:lumMod val="90000"/>
                    <a:lumOff val="10000"/>
                  </a:schemeClr>
                </a:solidFill>
                <a:latin typeface="等线" panose="02010600030101010101" pitchFamily="2" charset="-122"/>
                <a:ea typeface="等线" panose="02010600030101010101" pitchFamily="2" charset="-122"/>
                <a:cs typeface="Times New Roman" panose="02020603050405020304" pitchFamily="18" charset="0"/>
              </a:rPr>
              <a:t>)=w</a:t>
            </a:r>
            <a:r>
              <a:rPr lang="en-US" altLang="zh-CN" sz="2400" b="1" kern="100" baseline="-25000" dirty="0">
                <a:solidFill>
                  <a:schemeClr val="accent6">
                    <a:lumMod val="90000"/>
                    <a:lumOff val="10000"/>
                  </a:schemeClr>
                </a:solidFill>
                <a:latin typeface="等线" panose="02010600030101010101" pitchFamily="2" charset="-122"/>
                <a:ea typeface="等线" panose="02010600030101010101" pitchFamily="2" charset="-122"/>
                <a:cs typeface="Times New Roman" panose="02020603050405020304" pitchFamily="18" charset="0"/>
              </a:rPr>
              <a:t>1</a:t>
            </a:r>
            <a:r>
              <a:rPr lang="en-US" altLang="zh-CN" sz="2400" b="1" kern="100" dirty="0">
                <a:solidFill>
                  <a:schemeClr val="accent6">
                    <a:lumMod val="90000"/>
                    <a:lumOff val="10000"/>
                  </a:schemeClr>
                </a:solidFill>
                <a:latin typeface="等线" panose="02010600030101010101" pitchFamily="2" charset="-122"/>
                <a:ea typeface="等线" panose="02010600030101010101" pitchFamily="2" charset="-122"/>
                <a:cs typeface="Times New Roman" panose="02020603050405020304" pitchFamily="18" charset="0"/>
              </a:rPr>
              <a:t>x</a:t>
            </a:r>
            <a:r>
              <a:rPr lang="en-US" altLang="zh-CN" sz="2400" b="1" kern="100" baseline="-25000" dirty="0">
                <a:solidFill>
                  <a:schemeClr val="accent6">
                    <a:lumMod val="90000"/>
                    <a:lumOff val="10000"/>
                  </a:schemeClr>
                </a:solidFill>
                <a:latin typeface="等线" panose="02010600030101010101" pitchFamily="2" charset="-122"/>
                <a:ea typeface="等线" panose="02010600030101010101" pitchFamily="2" charset="-122"/>
                <a:cs typeface="Times New Roman" panose="02020603050405020304" pitchFamily="18" charset="0"/>
              </a:rPr>
              <a:t>1</a:t>
            </a:r>
            <a:r>
              <a:rPr lang="en-US" altLang="zh-CN" sz="2400" b="1" kern="100" dirty="0">
                <a:solidFill>
                  <a:schemeClr val="accent6">
                    <a:lumMod val="90000"/>
                    <a:lumOff val="10000"/>
                  </a:schemeClr>
                </a:solidFill>
                <a:latin typeface="等线" panose="02010600030101010101" pitchFamily="2" charset="-122"/>
                <a:ea typeface="等线" panose="02010600030101010101" pitchFamily="2" charset="-122"/>
                <a:cs typeface="Times New Roman" panose="02020603050405020304" pitchFamily="18" charset="0"/>
              </a:rPr>
              <a:t>+w</a:t>
            </a:r>
            <a:r>
              <a:rPr lang="en-US" altLang="zh-CN" sz="2400" b="1" kern="100" baseline="-25000" dirty="0">
                <a:solidFill>
                  <a:schemeClr val="accent6">
                    <a:lumMod val="90000"/>
                    <a:lumOff val="10000"/>
                  </a:schemeClr>
                </a:solidFill>
                <a:latin typeface="等线" panose="02010600030101010101" pitchFamily="2" charset="-122"/>
                <a:ea typeface="等线" panose="02010600030101010101" pitchFamily="2" charset="-122"/>
                <a:cs typeface="Times New Roman" panose="02020603050405020304" pitchFamily="18" charset="0"/>
              </a:rPr>
              <a:t>2</a:t>
            </a:r>
            <a:r>
              <a:rPr lang="en-US" altLang="zh-CN" sz="2400" b="1" kern="100" dirty="0">
                <a:solidFill>
                  <a:schemeClr val="accent6">
                    <a:lumMod val="90000"/>
                    <a:lumOff val="10000"/>
                  </a:schemeClr>
                </a:solidFill>
                <a:latin typeface="等线" panose="02010600030101010101" pitchFamily="2" charset="-122"/>
                <a:ea typeface="等线" panose="02010600030101010101" pitchFamily="2" charset="-122"/>
                <a:cs typeface="Times New Roman" panose="02020603050405020304" pitchFamily="18" charset="0"/>
              </a:rPr>
              <a:t>x</a:t>
            </a:r>
            <a:r>
              <a:rPr lang="en-US" altLang="zh-CN" sz="2400" b="1" kern="100" baseline="-25000" dirty="0">
                <a:solidFill>
                  <a:schemeClr val="accent6">
                    <a:lumMod val="90000"/>
                    <a:lumOff val="10000"/>
                  </a:schemeClr>
                </a:solidFill>
                <a:latin typeface="等线" panose="02010600030101010101" pitchFamily="2" charset="-122"/>
                <a:ea typeface="等线" panose="02010600030101010101" pitchFamily="2" charset="-122"/>
                <a:cs typeface="Times New Roman" panose="02020603050405020304" pitchFamily="18" charset="0"/>
              </a:rPr>
              <a:t>2</a:t>
            </a:r>
          </a:p>
          <a:p>
            <a:pPr algn="just"/>
            <a:endParaRPr lang="zh-CN" altLang="zh-CN" sz="2400" b="1" kern="100" dirty="0">
              <a:solidFill>
                <a:schemeClr val="accent6">
                  <a:lumMod val="90000"/>
                  <a:lumOff val="10000"/>
                </a:schemeClr>
              </a:solidFill>
              <a:latin typeface="等线" panose="02010600030101010101" pitchFamily="2" charset="-122"/>
              <a:ea typeface="等线" panose="02010600030101010101" pitchFamily="2" charset="-122"/>
              <a:cs typeface="Times New Roman" panose="02020603050405020304" pitchFamily="18" charset="0"/>
            </a:endParaRPr>
          </a:p>
          <a:p>
            <a:r>
              <a:rPr lang="zh-CN" altLang="en-US" sz="2400" b="1" kern="100" dirty="0">
                <a:solidFill>
                  <a:schemeClr val="accent6">
                    <a:lumMod val="90000"/>
                    <a:lumOff val="10000"/>
                  </a:schemeClr>
                </a:solidFill>
                <a:latin typeface="等线" panose="02010600030101010101" pitchFamily="2" charset="-122"/>
                <a:ea typeface="等线" panose="02010600030101010101" pitchFamily="2" charset="-122"/>
                <a:cs typeface="Times New Roman" panose="02020603050405020304" pitchFamily="18" charset="0"/>
              </a:rPr>
              <a:t>或</a:t>
            </a:r>
            <a:r>
              <a:rPr lang="en-US" altLang="zh-CN" b="1" dirty="0">
                <a:solidFill>
                  <a:schemeClr val="accent6">
                    <a:lumMod val="90000"/>
                    <a:lumOff val="10000"/>
                  </a:schemeClr>
                </a:solidFill>
              </a:rPr>
              <a:t>f(X)=W</a:t>
            </a:r>
            <a:r>
              <a:rPr lang="en-US" altLang="zh-CN" b="1" baseline="30000" dirty="0">
                <a:solidFill>
                  <a:schemeClr val="accent6">
                    <a:lumMod val="90000"/>
                    <a:lumOff val="10000"/>
                  </a:schemeClr>
                </a:solidFill>
              </a:rPr>
              <a:t>T</a:t>
            </a:r>
            <a:r>
              <a:rPr lang="en-US" altLang="zh-CN" b="1" dirty="0">
                <a:solidFill>
                  <a:schemeClr val="accent6">
                    <a:lumMod val="90000"/>
                    <a:lumOff val="10000"/>
                  </a:schemeClr>
                </a:solidFill>
              </a:rPr>
              <a:t>X</a:t>
            </a:r>
            <a:endParaRPr lang="zh-CN" altLang="zh-CN" b="1" dirty="0">
              <a:solidFill>
                <a:schemeClr val="accent6">
                  <a:lumMod val="90000"/>
                  <a:lumOff val="10000"/>
                </a:schemeClr>
              </a:solidFill>
            </a:endParaRPr>
          </a:p>
          <a:p>
            <a:endParaRPr lang="zh-CN" altLang="en-US" sz="2400" b="1" dirty="0">
              <a:solidFill>
                <a:schemeClr val="accent6">
                  <a:lumMod val="90000"/>
                  <a:lumOff val="10000"/>
                </a:schemeClr>
              </a:solidFill>
            </a:endParaRPr>
          </a:p>
        </p:txBody>
      </p:sp>
      <p:sp>
        <p:nvSpPr>
          <p:cNvPr id="5" name="文本框 4">
            <a:extLst>
              <a:ext uri="{FF2B5EF4-FFF2-40B4-BE49-F238E27FC236}">
                <a16:creationId xmlns:a16="http://schemas.microsoft.com/office/drawing/2014/main" id="{7BB482D4-CA9A-40CC-E9E2-C8C68BCEC090}"/>
              </a:ext>
            </a:extLst>
          </p:cNvPr>
          <p:cNvSpPr txBox="1"/>
          <p:nvPr/>
        </p:nvSpPr>
        <p:spPr>
          <a:xfrm>
            <a:off x="2049753" y="2335581"/>
            <a:ext cx="1173719" cy="369332"/>
          </a:xfrm>
          <a:prstGeom prst="rect">
            <a:avLst/>
          </a:prstGeom>
          <a:noFill/>
          <a:ln w="19050">
            <a:solidFill>
              <a:srgbClr val="C00000"/>
            </a:solidFill>
          </a:ln>
        </p:spPr>
        <p:txBody>
          <a:bodyPr wrap="none" rtlCol="0">
            <a:spAutoFit/>
          </a:bodyPr>
          <a:lstStyle/>
          <a:p>
            <a:r>
              <a:rPr lang="en-US" altLang="zh-CN" b="1" kern="100" dirty="0">
                <a:solidFill>
                  <a:schemeClr val="accent6">
                    <a:lumMod val="90000"/>
                    <a:lumOff val="10000"/>
                  </a:schemeClr>
                </a:solidFill>
                <a:latin typeface="等线" panose="02010600030101010101" pitchFamily="2" charset="-122"/>
                <a:ea typeface="等线" panose="02010600030101010101" pitchFamily="2" charset="-122"/>
                <a:cs typeface="Times New Roman" panose="02020603050405020304" pitchFamily="18" charset="0"/>
              </a:rPr>
              <a:t>x</a:t>
            </a:r>
            <a:r>
              <a:rPr lang="en-US" altLang="zh-CN" b="1" kern="100" baseline="-25000" dirty="0">
                <a:solidFill>
                  <a:schemeClr val="accent6">
                    <a:lumMod val="90000"/>
                    <a:lumOff val="10000"/>
                  </a:schemeClr>
                </a:solidFill>
                <a:latin typeface="等线" panose="02010600030101010101" pitchFamily="2" charset="-122"/>
                <a:ea typeface="等线" panose="02010600030101010101" pitchFamily="2" charset="-122"/>
                <a:cs typeface="Times New Roman" panose="02020603050405020304" pitchFamily="18" charset="0"/>
              </a:rPr>
              <a:t>2 </a:t>
            </a:r>
            <a:r>
              <a:rPr lang="en-US" altLang="zh-CN" dirty="0"/>
              <a:t>=</a:t>
            </a:r>
            <a:r>
              <a:rPr lang="en-US" altLang="zh-CN" b="1" kern="100" dirty="0">
                <a:solidFill>
                  <a:schemeClr val="accent6">
                    <a:lumMod val="90000"/>
                    <a:lumOff val="10000"/>
                  </a:schemeClr>
                </a:solidFill>
                <a:latin typeface="等线" panose="02010600030101010101" pitchFamily="2" charset="-122"/>
                <a:ea typeface="等线" panose="02010600030101010101" pitchFamily="2" charset="-122"/>
                <a:cs typeface="Times New Roman" panose="02020603050405020304" pitchFamily="18" charset="0"/>
              </a:rPr>
              <a:t> x</a:t>
            </a:r>
            <a:r>
              <a:rPr lang="en-US" altLang="zh-CN" b="1" kern="100" baseline="-25000" dirty="0">
                <a:solidFill>
                  <a:schemeClr val="accent6">
                    <a:lumMod val="90000"/>
                    <a:lumOff val="10000"/>
                  </a:schemeClr>
                </a:solidFill>
                <a:latin typeface="等线" panose="02010600030101010101" pitchFamily="2" charset="-122"/>
                <a:ea typeface="等线" panose="02010600030101010101" pitchFamily="2" charset="-122"/>
                <a:cs typeface="Times New Roman" panose="02020603050405020304" pitchFamily="18" charset="0"/>
              </a:rPr>
              <a:t>1 </a:t>
            </a:r>
            <a:r>
              <a:rPr lang="en-US" altLang="zh-CN" dirty="0"/>
              <a:t>-1</a:t>
            </a:r>
            <a:endParaRPr lang="zh-CN" altLang="en-US" dirty="0"/>
          </a:p>
        </p:txBody>
      </p:sp>
    </p:spTree>
    <p:extLst>
      <p:ext uri="{BB962C8B-B14F-4D97-AF65-F5344CB8AC3E}">
        <p14:creationId xmlns:p14="http://schemas.microsoft.com/office/powerpoint/2010/main" val="61424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支持向量机基本型</a:t>
            </a:r>
          </a:p>
        </p:txBody>
      </p:sp>
      <p:sp>
        <p:nvSpPr>
          <p:cNvPr id="4" name="内容占位符 3"/>
          <p:cNvSpPr>
            <a:spLocks noGrp="1"/>
          </p:cNvSpPr>
          <p:nvPr>
            <p:ph idx="1"/>
          </p:nvPr>
        </p:nvSpPr>
        <p:spPr>
          <a:xfrm>
            <a:off x="1726173" y="1339027"/>
            <a:ext cx="8616950" cy="451134"/>
          </a:xfrm>
        </p:spPr>
        <p:txBody>
          <a:bodyPr>
            <a:normAutofit/>
          </a:bodyPr>
          <a:lstStyle/>
          <a:p>
            <a:r>
              <a:rPr lang="zh-CN" altLang="en-US" dirty="0"/>
              <a:t>最大间隔</a:t>
            </a:r>
            <a:r>
              <a:rPr lang="en-US" altLang="zh-CN" dirty="0"/>
              <a:t>:</a:t>
            </a:r>
            <a:r>
              <a:rPr lang="zh-CN" altLang="en-US" dirty="0"/>
              <a:t> 寻找参数</a:t>
            </a:r>
            <a:r>
              <a:rPr lang="en-US" altLang="zh-CN" dirty="0"/>
              <a:t>    </a:t>
            </a:r>
            <a:r>
              <a:rPr lang="zh-CN" altLang="en-US" dirty="0"/>
              <a:t>和  </a:t>
            </a:r>
            <a:r>
              <a:rPr lang="en-US" altLang="zh-CN" dirty="0"/>
              <a:t>, </a:t>
            </a:r>
            <a:r>
              <a:rPr lang="zh-CN" altLang="en-US" dirty="0"/>
              <a:t>使得</a:t>
            </a:r>
            <a:r>
              <a:rPr lang="en-US" altLang="zh-CN" dirty="0"/>
              <a:t>   </a:t>
            </a:r>
            <a:r>
              <a:rPr lang="zh-CN" altLang="en-US" dirty="0"/>
              <a:t>最大</a:t>
            </a:r>
            <a:r>
              <a:rPr lang="en-US" altLang="zh-CN" dirty="0"/>
              <a:t>.</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1584" y="1463871"/>
            <a:ext cx="310923" cy="286537"/>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1088" y="1388874"/>
            <a:ext cx="164606" cy="371888"/>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7810" y="1402126"/>
            <a:ext cx="216000" cy="288000"/>
          </a:xfrm>
          <a:prstGeom prst="rect">
            <a:avLst/>
          </a:prstGeom>
        </p:spPr>
      </p:pic>
      <p:sp>
        <p:nvSpPr>
          <p:cNvPr id="9" name="下箭头 8"/>
          <p:cNvSpPr/>
          <p:nvPr/>
        </p:nvSpPr>
        <p:spPr>
          <a:xfrm>
            <a:off x="5788074" y="3477183"/>
            <a:ext cx="486610" cy="4240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1736" y="2074462"/>
            <a:ext cx="5639289" cy="1225402"/>
          </a:xfrm>
          <a:prstGeom prst="rect">
            <a:avLst/>
          </a:prstGeom>
        </p:spPr>
      </p:pic>
      <p:pic>
        <p:nvPicPr>
          <p:cNvPr id="2" name="图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28514" y="4078572"/>
            <a:ext cx="5578323" cy="1225402"/>
          </a:xfrm>
          <a:prstGeom prst="rect">
            <a:avLst/>
          </a:prstGeom>
        </p:spPr>
      </p:pic>
      <p:sp>
        <p:nvSpPr>
          <p:cNvPr id="6" name="矩形 5"/>
          <p:cNvSpPr/>
          <p:nvPr/>
        </p:nvSpPr>
        <p:spPr>
          <a:xfrm>
            <a:off x="2320267" y="5481293"/>
            <a:ext cx="3739806" cy="397032"/>
          </a:xfrm>
          <a:prstGeom prst="rect">
            <a:avLst/>
          </a:prstGeom>
        </p:spPr>
        <p:txBody>
          <a:bodyPr vert="horz" lIns="91440" tIns="46800" rIns="91440" bIns="45720" rtlCol="0">
            <a:normAutofit/>
          </a:bodyPr>
          <a:lstStyle/>
          <a:p>
            <a:pPr marL="228600" indent="-360000">
              <a:lnSpc>
                <a:spcPct val="90000"/>
              </a:lnSpc>
              <a:spcBef>
                <a:spcPts val="1000"/>
              </a:spcBef>
              <a:buClr>
                <a:schemeClr val="accent1"/>
              </a:buClr>
              <a:buSzPct val="100000"/>
              <a:buFont typeface="Wingdings" panose="05000000000000000000" pitchFamily="2" charset="2"/>
              <a:buChar char="p"/>
            </a:pPr>
            <a:r>
              <a:rPr lang="zh-CN" altLang="en-US" sz="2200" dirty="0">
                <a:latin typeface="Verdana" panose="020B0604030504040204" pitchFamily="34" charset="0"/>
                <a:ea typeface="幼圆" panose="02010509060101010101" pitchFamily="49" charset="-122"/>
              </a:rPr>
              <a:t>可以使用</a:t>
            </a:r>
            <a:r>
              <a:rPr lang="en-US" altLang="zh-CN" sz="2200" dirty="0">
                <a:solidFill>
                  <a:srgbClr val="FF0000"/>
                </a:solidFill>
                <a:latin typeface="Verdana" panose="020B0604030504040204" pitchFamily="34" charset="0"/>
                <a:ea typeface="幼圆" panose="02010509060101010101" pitchFamily="49" charset="-122"/>
              </a:rPr>
              <a:t>SMO</a:t>
            </a:r>
            <a:r>
              <a:rPr lang="zh-CN" altLang="en-US" sz="2200" dirty="0">
                <a:solidFill>
                  <a:srgbClr val="FF0000"/>
                </a:solidFill>
                <a:latin typeface="Verdana" panose="020B0604030504040204" pitchFamily="34" charset="0"/>
                <a:ea typeface="幼圆" panose="02010509060101010101" pitchFamily="49" charset="-122"/>
              </a:rPr>
              <a:t>算法</a:t>
            </a:r>
            <a:r>
              <a:rPr lang="zh-CN" altLang="en-US" sz="2200" dirty="0">
                <a:latin typeface="Verdana" panose="020B0604030504040204" pitchFamily="34" charset="0"/>
                <a:ea typeface="幼圆" panose="02010509060101010101" pitchFamily="49" charset="-122"/>
              </a:rPr>
              <a:t>求解。</a:t>
            </a:r>
          </a:p>
        </p:txBody>
      </p:sp>
      <p:sp>
        <p:nvSpPr>
          <p:cNvPr id="11" name="内容占位符 3"/>
          <p:cNvSpPr txBox="1">
            <a:spLocks/>
          </p:cNvSpPr>
          <p:nvPr/>
        </p:nvSpPr>
        <p:spPr>
          <a:xfrm>
            <a:off x="9193774" y="4960142"/>
            <a:ext cx="1699514"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rgbClr val="FF0000"/>
                </a:solidFill>
              </a:rPr>
              <a:t>的线性函数</a:t>
            </a: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2242" y="5042442"/>
            <a:ext cx="310923" cy="286537"/>
          </a:xfrm>
          <a:prstGeom prst="rect">
            <a:avLst/>
          </a:prstGeom>
        </p:spPr>
      </p:pic>
      <p:sp>
        <p:nvSpPr>
          <p:cNvPr id="13" name="内容占位符 3"/>
          <p:cNvSpPr txBox="1">
            <a:spLocks/>
          </p:cNvSpPr>
          <p:nvPr/>
        </p:nvSpPr>
        <p:spPr>
          <a:xfrm>
            <a:off x="6098997" y="4228827"/>
            <a:ext cx="1699514"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rgbClr val="FF0000"/>
                </a:solidFill>
              </a:rPr>
              <a:t>的二次函数</a:t>
            </a: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075" y="4311127"/>
            <a:ext cx="310923" cy="286537"/>
          </a:xfrm>
          <a:prstGeom prst="rect">
            <a:avLst/>
          </a:prstGeom>
        </p:spPr>
      </p:pic>
      <p:sp>
        <p:nvSpPr>
          <p:cNvPr id="15" name="内容占位符 3"/>
          <p:cNvSpPr txBox="1">
            <a:spLocks/>
          </p:cNvSpPr>
          <p:nvPr/>
        </p:nvSpPr>
        <p:spPr>
          <a:xfrm>
            <a:off x="7798511" y="4215602"/>
            <a:ext cx="1699514"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rgbClr val="FF0000"/>
                </a:solidFill>
              </a:rPr>
              <a:t>凸二次规划</a:t>
            </a:r>
          </a:p>
        </p:txBody>
      </p:sp>
    </p:spTree>
    <p:extLst>
      <p:ext uri="{BB962C8B-B14F-4D97-AF65-F5344CB8AC3E}">
        <p14:creationId xmlns:p14="http://schemas.microsoft.com/office/powerpoint/2010/main" val="159750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1" grpId="0"/>
      <p:bldP spid="13"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3" name="内容占位符 2"/>
          <p:cNvSpPr>
            <a:spLocks noGrp="1"/>
          </p:cNvSpPr>
          <p:nvPr>
            <p:ph idx="1"/>
          </p:nvPr>
        </p:nvSpPr>
        <p:spPr/>
        <p:txBody>
          <a:bodyPr/>
          <a:lstStyle/>
          <a:p>
            <a:r>
              <a:rPr lang="zh-CN" altLang="en-US" dirty="0">
                <a:solidFill>
                  <a:schemeClr val="bg1">
                    <a:lumMod val="85000"/>
                  </a:schemeClr>
                </a:solidFill>
              </a:rPr>
              <a:t>间隔与支持向量</a:t>
            </a:r>
            <a:endParaRPr lang="en-US" altLang="zh-CN" dirty="0">
              <a:solidFill>
                <a:schemeClr val="bg1">
                  <a:lumMod val="85000"/>
                </a:schemeClr>
              </a:solidFill>
            </a:endParaRPr>
          </a:p>
          <a:p>
            <a:endParaRPr lang="en-US" altLang="zh-CN" dirty="0"/>
          </a:p>
          <a:p>
            <a:r>
              <a:rPr lang="zh-CN" altLang="en-US" dirty="0"/>
              <a:t>对偶问题</a:t>
            </a:r>
            <a:endParaRPr lang="en-US" altLang="zh-CN" dirty="0"/>
          </a:p>
          <a:p>
            <a:endParaRPr lang="en-US" altLang="zh-CN" dirty="0"/>
          </a:p>
          <a:p>
            <a:r>
              <a:rPr lang="zh-CN" altLang="en-US" dirty="0">
                <a:solidFill>
                  <a:schemeClr val="bg1">
                    <a:lumMod val="85000"/>
                  </a:schemeClr>
                </a:solidFill>
              </a:rPr>
              <a:t>核函数</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solidFill>
                  <a:schemeClr val="bg1">
                    <a:lumMod val="85000"/>
                  </a:schemeClr>
                </a:solidFill>
              </a:rPr>
              <a:t>软间隔与正则化</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solidFill>
                  <a:schemeClr val="bg1">
                    <a:lumMod val="85000"/>
                  </a:schemeClr>
                </a:solidFill>
              </a:rPr>
              <a:t>支持向量回归</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solidFill>
                  <a:schemeClr val="bg1">
                    <a:lumMod val="85000"/>
                  </a:schemeClr>
                </a:solidFill>
              </a:rPr>
              <a:t>核方法</a:t>
            </a:r>
          </a:p>
        </p:txBody>
      </p:sp>
    </p:spTree>
    <p:extLst>
      <p:ext uri="{BB962C8B-B14F-4D97-AF65-F5344CB8AC3E}">
        <p14:creationId xmlns:p14="http://schemas.microsoft.com/office/powerpoint/2010/main" val="2239672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65018" y="1553629"/>
            <a:ext cx="10610118" cy="3750742"/>
          </a:xfrm>
        </p:spPr>
        <p:txBody>
          <a:bodyPr>
            <a:noAutofit/>
          </a:bodyPr>
          <a:lstStyle/>
          <a:p>
            <a:pPr fontAlgn="base">
              <a:lnSpc>
                <a:spcPct val="150000"/>
              </a:lnSpc>
            </a:pPr>
            <a:r>
              <a:rPr lang="zh-CN" altLang="en-US" sz="2400" b="1" dirty="0"/>
              <a:t>某些使用拉格朗日获得的函数，使用求导的方法求解依然困难。进而，需要对问题再进行一次转换，即使用一个数学技巧：</a:t>
            </a:r>
            <a:r>
              <a:rPr lang="zh-CN" altLang="en-US" sz="2400" b="1" dirty="0">
                <a:solidFill>
                  <a:srgbClr val="FF0000"/>
                </a:solidFill>
              </a:rPr>
              <a:t>拉格朗日对偶。</a:t>
            </a:r>
            <a:endParaRPr lang="en-US" altLang="zh-CN" sz="2400" b="1" dirty="0">
              <a:solidFill>
                <a:srgbClr val="FF0000"/>
              </a:solidFill>
            </a:endParaRPr>
          </a:p>
          <a:p>
            <a:pPr marL="0" indent="0" fontAlgn="base">
              <a:lnSpc>
                <a:spcPct val="150000"/>
              </a:lnSpc>
              <a:buNone/>
            </a:pPr>
            <a:endParaRPr lang="zh-CN" altLang="en-US" sz="2400" b="1" dirty="0">
              <a:solidFill>
                <a:srgbClr val="FF0000"/>
              </a:solidFill>
            </a:endParaRPr>
          </a:p>
          <a:p>
            <a:pPr fontAlgn="base">
              <a:lnSpc>
                <a:spcPct val="150000"/>
              </a:lnSpc>
            </a:pPr>
            <a:r>
              <a:rPr lang="zh-CN" altLang="en-US" sz="2400" b="1" dirty="0"/>
              <a:t>所以在拉格朗日优化问题上，需要进行下面二个步骤：</a:t>
            </a:r>
          </a:p>
          <a:p>
            <a:pPr lvl="1" fontAlgn="base">
              <a:lnSpc>
                <a:spcPct val="150000"/>
              </a:lnSpc>
            </a:pPr>
            <a:r>
              <a:rPr lang="zh-CN" altLang="en-US" sz="2400" b="1" dirty="0"/>
              <a:t>将</a:t>
            </a:r>
            <a:r>
              <a:rPr lang="zh-CN" altLang="en-US" sz="2400" b="1" dirty="0">
                <a:solidFill>
                  <a:srgbClr val="FF0000"/>
                </a:solidFill>
              </a:rPr>
              <a:t>有约束</a:t>
            </a:r>
            <a:r>
              <a:rPr lang="zh-CN" altLang="en-US" sz="2400" b="1" dirty="0"/>
              <a:t>的原始目标函数转换为</a:t>
            </a:r>
            <a:r>
              <a:rPr lang="zh-CN" altLang="en-US" sz="2400" b="1" dirty="0">
                <a:solidFill>
                  <a:srgbClr val="FF0000"/>
                </a:solidFill>
              </a:rPr>
              <a:t>无约束</a:t>
            </a:r>
            <a:r>
              <a:rPr lang="zh-CN" altLang="en-US" sz="2400" b="1" dirty="0"/>
              <a:t>的新构造的拉格朗日目标函数</a:t>
            </a:r>
          </a:p>
          <a:p>
            <a:pPr lvl="1" fontAlgn="base">
              <a:lnSpc>
                <a:spcPct val="150000"/>
              </a:lnSpc>
            </a:pPr>
            <a:r>
              <a:rPr lang="zh-CN" altLang="en-US" sz="2400" b="1" dirty="0"/>
              <a:t>使用拉格朗日对偶性，将</a:t>
            </a:r>
            <a:r>
              <a:rPr lang="zh-CN" altLang="en-US" sz="2400" b="1" dirty="0">
                <a:solidFill>
                  <a:srgbClr val="FF0000"/>
                </a:solidFill>
              </a:rPr>
              <a:t>不易求解</a:t>
            </a:r>
            <a:r>
              <a:rPr lang="zh-CN" altLang="en-US" sz="2400" b="1" dirty="0"/>
              <a:t>的优化问题转化为易求解的优化</a:t>
            </a:r>
          </a:p>
          <a:p>
            <a:pPr>
              <a:lnSpc>
                <a:spcPct val="150000"/>
              </a:lnSpc>
            </a:pPr>
            <a:endParaRPr lang="en-US" altLang="zh-CN" sz="2400" b="1" dirty="0"/>
          </a:p>
        </p:txBody>
      </p:sp>
      <p:sp>
        <p:nvSpPr>
          <p:cNvPr id="5" name="标题 1"/>
          <p:cNvSpPr>
            <a:spLocks noGrp="1"/>
          </p:cNvSpPr>
          <p:nvPr>
            <p:ph type="title"/>
          </p:nvPr>
        </p:nvSpPr>
        <p:spPr>
          <a:xfrm>
            <a:off x="765018" y="102825"/>
            <a:ext cx="7886700" cy="777874"/>
          </a:xfrm>
        </p:spPr>
        <p:txBody>
          <a:bodyPr>
            <a:normAutofit/>
          </a:bodyPr>
          <a:lstStyle/>
          <a:p>
            <a:r>
              <a:rPr lang="zh-CN" altLang="en-US" dirty="0"/>
              <a:t>对 偶</a:t>
            </a:r>
          </a:p>
        </p:txBody>
      </p:sp>
    </p:spTree>
    <p:extLst>
      <p:ext uri="{BB962C8B-B14F-4D97-AF65-F5344CB8AC3E}">
        <p14:creationId xmlns:p14="http://schemas.microsoft.com/office/powerpoint/2010/main" val="213490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6BD6B8-671A-0047-D29A-DF7251877E64}"/>
              </a:ext>
            </a:extLst>
          </p:cNvPr>
          <p:cNvSpPr>
            <a:spLocks noGrp="1"/>
          </p:cNvSpPr>
          <p:nvPr>
            <p:ph type="title"/>
          </p:nvPr>
        </p:nvSpPr>
        <p:spPr>
          <a:xfrm>
            <a:off x="347133" y="373472"/>
            <a:ext cx="3819918" cy="841373"/>
          </a:xfrm>
        </p:spPr>
        <p:txBody>
          <a:bodyPr>
            <a:normAutofit fontScale="90000"/>
          </a:bodyPr>
          <a:lstStyle/>
          <a:p>
            <a:r>
              <a:rPr lang="zh-CN" altLang="en-US"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拉格朗日对偶问题</a:t>
            </a:r>
            <a:br>
              <a:rPr lang="zh-CN" altLang="en-US"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br>
            <a:endParaRPr lang="zh-CN" altLang="en-US" b="0" dirty="0">
              <a:solidFill>
                <a:schemeClr val="accent6">
                  <a:lumMod val="90000"/>
                  <a:lumOff val="10000"/>
                </a:schemeClr>
              </a:solidFill>
              <a:latin typeface="方正粗黑宋简体" panose="02000000000000000000" pitchFamily="2" charset="-122"/>
              <a:ea typeface="方正粗黑宋简体" panose="02000000000000000000" pitchFamily="2" charset="-122"/>
            </a:endParaRPr>
          </a:p>
        </p:txBody>
      </p:sp>
      <p:sp>
        <p:nvSpPr>
          <p:cNvPr id="3" name="Rectangle 1">
            <a:extLst>
              <a:ext uri="{FF2B5EF4-FFF2-40B4-BE49-F238E27FC236}">
                <a16:creationId xmlns:a16="http://schemas.microsoft.com/office/drawing/2014/main" id="{97F22FA0-DC12-1D76-6430-CDF68D15D9AB}"/>
              </a:ext>
            </a:extLst>
          </p:cNvPr>
          <p:cNvSpPr>
            <a:spLocks noChangeArrowheads="1"/>
          </p:cNvSpPr>
          <p:nvPr/>
        </p:nvSpPr>
        <p:spPr bwMode="auto">
          <a:xfrm>
            <a:off x="127973" y="1510951"/>
            <a:ext cx="300595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4D4D4D"/>
                </a:solidFill>
                <a:effectLst/>
                <a:latin typeface="方正粗黑宋简体" panose="02000000000000000000" pitchFamily="2" charset="-122"/>
                <a:ea typeface="方正粗黑宋简体" panose="02000000000000000000" pitchFamily="2" charset="-122"/>
              </a:rPr>
              <a:t>目标函数及其约束条件：</a:t>
            </a:r>
            <a:endParaRPr kumimoji="0" lang="zh-CN" altLang="zh-CN" sz="2000" b="0" i="0" u="none" strike="noStrike" cap="none" normalizeH="0" baseline="0" dirty="0">
              <a:ln>
                <a:noFill/>
              </a:ln>
              <a:solidFill>
                <a:schemeClr val="tx1"/>
              </a:solidFill>
              <a:effectLst/>
              <a:latin typeface="方正粗黑宋简体" panose="02000000000000000000" pitchFamily="2" charset="-122"/>
              <a:ea typeface="方正粗黑宋简体" panose="02000000000000000000"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4D4D4D"/>
                </a:solidFill>
                <a:effectLst/>
                <a:latin typeface="方正粗黑宋简体" panose="02000000000000000000" pitchFamily="2" charset="-122"/>
                <a:ea typeface="方正粗黑宋简体" panose="02000000000000000000" pitchFamily="2" charset="-122"/>
              </a:rPr>
              <a:t>                   </a:t>
            </a:r>
            <a:endParaRPr kumimoji="0" lang="zh-CN" altLang="zh-CN" sz="2000" b="0" i="0" u="none" strike="noStrike" cap="none" normalizeH="0" baseline="0" dirty="0">
              <a:ln>
                <a:noFill/>
              </a:ln>
              <a:solidFill>
                <a:schemeClr val="tx1"/>
              </a:solidFill>
              <a:effectLst/>
              <a:latin typeface="方正粗黑宋简体" panose="02000000000000000000" pitchFamily="2" charset="-122"/>
              <a:ea typeface="方正粗黑宋简体" panose="02000000000000000000" pitchFamily="2" charset="-122"/>
            </a:endParaRPr>
          </a:p>
        </p:txBody>
      </p:sp>
      <p:pic>
        <p:nvPicPr>
          <p:cNvPr id="1026" name="Picture 2" descr="image-20220406200827158">
            <a:extLst>
              <a:ext uri="{FF2B5EF4-FFF2-40B4-BE49-F238E27FC236}">
                <a16:creationId xmlns:a16="http://schemas.microsoft.com/office/drawing/2014/main" id="{619E4AFA-06B1-AE41-F3C8-171C3AC1CAE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268876" y="2519324"/>
            <a:ext cx="4611191" cy="125403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8C428F29-92AA-DBA4-6108-F0B6662FF0B0}"/>
              </a:ext>
            </a:extLst>
          </p:cNvPr>
          <p:cNvSpPr txBox="1"/>
          <p:nvPr/>
        </p:nvSpPr>
        <p:spPr>
          <a:xfrm>
            <a:off x="268876" y="4245747"/>
            <a:ext cx="6093822" cy="369332"/>
          </a:xfrm>
          <a:prstGeom prst="rect">
            <a:avLst/>
          </a:prstGeom>
          <a:noFill/>
        </p:spPr>
        <p:txBody>
          <a:bodyPr wrap="square">
            <a:spAutoFit/>
          </a:bodyPr>
          <a:lstStyle/>
          <a:p>
            <a:r>
              <a:rPr lang="zh-CN" altLang="en-US" b="0" i="0" dirty="0">
                <a:solidFill>
                  <a:srgbClr val="4D4D4D"/>
                </a:solidFill>
                <a:effectLst/>
                <a:latin typeface="方正粗黑宋简体" panose="02000000000000000000" pitchFamily="2" charset="-122"/>
                <a:ea typeface="方正粗黑宋简体" panose="02000000000000000000" pitchFamily="2" charset="-122"/>
              </a:rPr>
              <a:t>拉格朗日函数：</a:t>
            </a:r>
            <a:endParaRPr lang="zh-CN" altLang="en-US" dirty="0">
              <a:latin typeface="方正粗黑宋简体" panose="02000000000000000000" pitchFamily="2" charset="-122"/>
              <a:ea typeface="方正粗黑宋简体" panose="02000000000000000000" pitchFamily="2" charset="-122"/>
            </a:endParaRPr>
          </a:p>
        </p:txBody>
      </p:sp>
      <p:pic>
        <p:nvPicPr>
          <p:cNvPr id="7" name="图片 6">
            <a:extLst>
              <a:ext uri="{FF2B5EF4-FFF2-40B4-BE49-F238E27FC236}">
                <a16:creationId xmlns:a16="http://schemas.microsoft.com/office/drawing/2014/main" id="{FDE33AC5-B7F6-1768-73BA-D518D1BA185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268876" y="4801731"/>
            <a:ext cx="4512955" cy="559214"/>
          </a:xfrm>
          <a:prstGeom prst="rect">
            <a:avLst/>
          </a:prstGeom>
        </p:spPr>
      </p:pic>
      <p:sp>
        <p:nvSpPr>
          <p:cNvPr id="9" name="文本框 8">
            <a:extLst>
              <a:ext uri="{FF2B5EF4-FFF2-40B4-BE49-F238E27FC236}">
                <a16:creationId xmlns:a16="http://schemas.microsoft.com/office/drawing/2014/main" id="{F27E263E-D3A0-B1DD-A61C-326CC4BCF818}"/>
              </a:ext>
            </a:extLst>
          </p:cNvPr>
          <p:cNvSpPr txBox="1"/>
          <p:nvPr/>
        </p:nvSpPr>
        <p:spPr>
          <a:xfrm>
            <a:off x="6096000" y="1620178"/>
            <a:ext cx="6093822" cy="1418915"/>
          </a:xfrm>
          <a:prstGeom prst="rect">
            <a:avLst/>
          </a:prstGeom>
          <a:solidFill>
            <a:schemeClr val="accent5">
              <a:lumMod val="50000"/>
            </a:schemeClr>
          </a:solidFill>
        </p:spPr>
        <p:txBody>
          <a:bodyPr wrap="square">
            <a:spAutoFit/>
          </a:bodyPr>
          <a:lstStyle/>
          <a:p>
            <a:pPr>
              <a:lnSpc>
                <a:spcPct val="150000"/>
              </a:lnSpc>
            </a:pPr>
            <a:r>
              <a:rPr lang="zh-CN" altLang="en-US" sz="2000" b="1" dirty="0">
                <a:solidFill>
                  <a:srgbClr val="FFFF00"/>
                </a:solidFill>
                <a:latin typeface="Times New Roman" panose="02020603050405020304" pitchFamily="18" charset="0"/>
                <a:cs typeface="Times New Roman" panose="02020603050405020304" pitchFamily="18" charset="0"/>
              </a:rPr>
              <a:t>求</a:t>
            </a:r>
            <a:r>
              <a:rPr lang="en-US" altLang="zh-CN" sz="2000" b="1" dirty="0">
                <a:solidFill>
                  <a:srgbClr val="FFFF00"/>
                </a:solidFill>
                <a:latin typeface="Times New Roman" panose="02020603050405020304" pitchFamily="18" charset="0"/>
                <a:cs typeface="Times New Roman" panose="02020603050405020304" pitchFamily="18" charset="0"/>
              </a:rPr>
              <a:t>L(x,</a:t>
            </a:r>
            <a:r>
              <a:rPr lang="el-GR" altLang="zh-CN" sz="2000" b="1" dirty="0">
                <a:solidFill>
                  <a:srgbClr val="FFFF00"/>
                </a:solidFill>
                <a:latin typeface="Times New Roman" panose="02020603050405020304" pitchFamily="18" charset="0"/>
                <a:cs typeface="Times New Roman" panose="02020603050405020304" pitchFamily="18" charset="0"/>
              </a:rPr>
              <a:t>λ,μ)</a:t>
            </a:r>
            <a:r>
              <a:rPr lang="zh-CN" altLang="en-US" sz="2000" b="1" dirty="0">
                <a:solidFill>
                  <a:srgbClr val="FFFF00"/>
                </a:solidFill>
                <a:latin typeface="Times New Roman" panose="02020603050405020304" pitchFamily="18" charset="0"/>
                <a:cs typeface="Times New Roman" panose="02020603050405020304" pitchFamily="18" charset="0"/>
              </a:rPr>
              <a:t>的最小值可以分成两步，先把</a:t>
            </a:r>
            <a:r>
              <a:rPr lang="en-US" altLang="zh-CN" sz="2000" b="1" dirty="0">
                <a:solidFill>
                  <a:srgbClr val="FFFF00"/>
                </a:solidFill>
                <a:latin typeface="Times New Roman" panose="02020603050405020304" pitchFamily="18" charset="0"/>
                <a:cs typeface="Times New Roman" panose="02020603050405020304" pitchFamily="18" charset="0"/>
              </a:rPr>
              <a:t>x</a:t>
            </a:r>
            <a:r>
              <a:rPr lang="zh-CN" altLang="en-US" sz="2000" b="1" dirty="0">
                <a:solidFill>
                  <a:srgbClr val="FFFF00"/>
                </a:solidFill>
                <a:latin typeface="Times New Roman" panose="02020603050405020304" pitchFamily="18" charset="0"/>
                <a:cs typeface="Times New Roman" panose="02020603050405020304" pitchFamily="18" charset="0"/>
              </a:rPr>
              <a:t>看作常量、</a:t>
            </a:r>
            <a:r>
              <a:rPr lang="el-GR" altLang="zh-CN" sz="2000" b="1" dirty="0">
                <a:solidFill>
                  <a:srgbClr val="FFFF00"/>
                </a:solidFill>
                <a:latin typeface="Times New Roman" panose="02020603050405020304" pitchFamily="18" charset="0"/>
                <a:cs typeface="Times New Roman" panose="02020603050405020304" pitchFamily="18" charset="0"/>
              </a:rPr>
              <a:t>λ </a:t>
            </a:r>
            <a:r>
              <a:rPr lang="zh-CN" altLang="en-US" sz="2000" b="1" dirty="0">
                <a:solidFill>
                  <a:srgbClr val="FFFF00"/>
                </a:solidFill>
                <a:latin typeface="Times New Roman" panose="02020603050405020304" pitchFamily="18" charset="0"/>
                <a:cs typeface="Times New Roman" panose="02020603050405020304" pitchFamily="18" charset="0"/>
              </a:rPr>
              <a:t>和</a:t>
            </a:r>
            <a:r>
              <a:rPr lang="el-GR" altLang="zh-CN" sz="2000" b="1" dirty="0">
                <a:solidFill>
                  <a:srgbClr val="FFFF00"/>
                </a:solidFill>
                <a:latin typeface="Times New Roman" panose="02020603050405020304" pitchFamily="18" charset="0"/>
                <a:cs typeface="Times New Roman" panose="02020603050405020304" pitchFamily="18" charset="0"/>
              </a:rPr>
              <a:t>μ </a:t>
            </a:r>
            <a:r>
              <a:rPr lang="zh-CN" altLang="en-US" sz="2000" b="1" dirty="0">
                <a:solidFill>
                  <a:srgbClr val="FFFF00"/>
                </a:solidFill>
                <a:latin typeface="Times New Roman" panose="02020603050405020304" pitchFamily="18" charset="0"/>
                <a:cs typeface="Times New Roman" panose="02020603050405020304" pitchFamily="18" charset="0"/>
              </a:rPr>
              <a:t>看作变量，求</a:t>
            </a:r>
            <a:r>
              <a:rPr lang="en-US" altLang="zh-CN" sz="2000" b="1" dirty="0">
                <a:solidFill>
                  <a:srgbClr val="FFFF00"/>
                </a:solidFill>
                <a:latin typeface="Times New Roman" panose="02020603050405020304" pitchFamily="18" charset="0"/>
                <a:cs typeface="Times New Roman" panose="02020603050405020304" pitchFamily="18" charset="0"/>
              </a:rPr>
              <a:t>L(x,</a:t>
            </a:r>
            <a:r>
              <a:rPr lang="el-GR" altLang="zh-CN" sz="2000" b="1" dirty="0">
                <a:solidFill>
                  <a:srgbClr val="FFFF00"/>
                </a:solidFill>
                <a:latin typeface="Times New Roman" panose="02020603050405020304" pitchFamily="18" charset="0"/>
                <a:cs typeface="Times New Roman" panose="02020603050405020304" pitchFamily="18" charset="0"/>
              </a:rPr>
              <a:t>λ,μ)</a:t>
            </a:r>
            <a:r>
              <a:rPr lang="zh-CN" altLang="en-US" sz="2000" b="1" dirty="0">
                <a:solidFill>
                  <a:srgbClr val="FFFF00"/>
                </a:solidFill>
                <a:latin typeface="Times New Roman" panose="02020603050405020304" pitchFamily="18" charset="0"/>
                <a:cs typeface="Times New Roman" panose="02020603050405020304" pitchFamily="18" charset="0"/>
              </a:rPr>
              <a:t>的最大值，再在这个最大值的基础上以</a:t>
            </a:r>
            <a:r>
              <a:rPr lang="en-US" altLang="zh-CN" sz="2000" b="1" dirty="0">
                <a:solidFill>
                  <a:srgbClr val="FFFF00"/>
                </a:solidFill>
                <a:latin typeface="Times New Roman" panose="02020603050405020304" pitchFamily="18" charset="0"/>
                <a:cs typeface="Times New Roman" panose="02020603050405020304" pitchFamily="18" charset="0"/>
              </a:rPr>
              <a:t>x</a:t>
            </a:r>
            <a:r>
              <a:rPr lang="zh-CN" altLang="en-US" sz="2000" b="1" dirty="0">
                <a:solidFill>
                  <a:srgbClr val="FFFF00"/>
                </a:solidFill>
                <a:latin typeface="Times New Roman" panose="02020603050405020304" pitchFamily="18" charset="0"/>
                <a:cs typeface="Times New Roman" panose="02020603050405020304" pitchFamily="18" charset="0"/>
              </a:rPr>
              <a:t>为变量求</a:t>
            </a:r>
            <a:r>
              <a:rPr lang="en-US" altLang="zh-CN" sz="2000" b="1" dirty="0">
                <a:solidFill>
                  <a:srgbClr val="FFFF00"/>
                </a:solidFill>
                <a:latin typeface="Times New Roman" panose="02020603050405020304" pitchFamily="18" charset="0"/>
                <a:cs typeface="Times New Roman" panose="02020603050405020304" pitchFamily="18" charset="0"/>
              </a:rPr>
              <a:t>L(x,</a:t>
            </a:r>
            <a:r>
              <a:rPr lang="el-GR" altLang="zh-CN" sz="2000" b="1" dirty="0">
                <a:solidFill>
                  <a:srgbClr val="FFFF00"/>
                </a:solidFill>
                <a:latin typeface="Times New Roman" panose="02020603050405020304" pitchFamily="18" charset="0"/>
                <a:cs typeface="Times New Roman" panose="02020603050405020304" pitchFamily="18" charset="0"/>
              </a:rPr>
              <a:t>λ,μ)</a:t>
            </a:r>
            <a:r>
              <a:rPr lang="zh-CN" altLang="en-US" sz="2000" b="1" dirty="0">
                <a:solidFill>
                  <a:srgbClr val="FFFF00"/>
                </a:solidFill>
                <a:latin typeface="Times New Roman" panose="02020603050405020304" pitchFamily="18" charset="0"/>
                <a:cs typeface="Times New Roman" panose="02020603050405020304" pitchFamily="18" charset="0"/>
              </a:rPr>
              <a:t>的最小值：</a:t>
            </a:r>
          </a:p>
        </p:txBody>
      </p:sp>
      <p:pic>
        <p:nvPicPr>
          <p:cNvPr id="11" name="图片 10">
            <a:extLst>
              <a:ext uri="{FF2B5EF4-FFF2-40B4-BE49-F238E27FC236}">
                <a16:creationId xmlns:a16="http://schemas.microsoft.com/office/drawing/2014/main" id="{9D12FAD5-A06C-78B2-1692-389F0F6BE3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3614" y="3568745"/>
            <a:ext cx="3766788" cy="1111967"/>
          </a:xfrm>
          <a:prstGeom prst="rect">
            <a:avLst/>
          </a:prstGeom>
        </p:spPr>
      </p:pic>
      <p:sp>
        <p:nvSpPr>
          <p:cNvPr id="12" name="箭头: 右 11">
            <a:extLst>
              <a:ext uri="{FF2B5EF4-FFF2-40B4-BE49-F238E27FC236}">
                <a16:creationId xmlns:a16="http://schemas.microsoft.com/office/drawing/2014/main" id="{B9D84BE1-1829-76FB-1C5A-9A909D043C61}"/>
              </a:ext>
            </a:extLst>
          </p:cNvPr>
          <p:cNvSpPr/>
          <p:nvPr/>
        </p:nvSpPr>
        <p:spPr>
          <a:xfrm rot="18608596">
            <a:off x="4953427" y="3411613"/>
            <a:ext cx="1553457" cy="670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82062AA4-C886-A1CB-F1F2-34D2CEB14162}"/>
              </a:ext>
            </a:extLst>
          </p:cNvPr>
          <p:cNvSpPr txBox="1"/>
          <p:nvPr/>
        </p:nvSpPr>
        <p:spPr>
          <a:xfrm>
            <a:off x="7143613" y="4920628"/>
            <a:ext cx="4208009" cy="923330"/>
          </a:xfrm>
          <a:prstGeom prst="rect">
            <a:avLst/>
          </a:prstGeom>
          <a:noFill/>
        </p:spPr>
        <p:txBody>
          <a:bodyPr wrap="square" rtlCol="0">
            <a:spAutoFit/>
          </a:bodyPr>
          <a:lstStyle/>
          <a:p>
            <a:r>
              <a:rPr lang="zh-CN" altLang="en-US" dirty="0"/>
              <a:t>思考：这个原问题与最初的求解问题</a:t>
            </a:r>
            <a:endParaRPr lang="en-US" altLang="zh-CN" dirty="0"/>
          </a:p>
          <a:p>
            <a:r>
              <a:rPr lang="en-US" altLang="zh-CN" dirty="0"/>
              <a:t>             </a:t>
            </a:r>
          </a:p>
          <a:p>
            <a:r>
              <a:rPr lang="en-US" altLang="zh-CN" dirty="0"/>
              <a:t>          </a:t>
            </a:r>
            <a:r>
              <a:rPr lang="zh-CN" altLang="en-US" dirty="0"/>
              <a:t>等价吗？</a:t>
            </a:r>
          </a:p>
        </p:txBody>
      </p:sp>
      <p:pic>
        <p:nvPicPr>
          <p:cNvPr id="15" name="图片 14">
            <a:extLst>
              <a:ext uri="{FF2B5EF4-FFF2-40B4-BE49-F238E27FC236}">
                <a16:creationId xmlns:a16="http://schemas.microsoft.com/office/drawing/2014/main" id="{4DF490A0-BA37-8D3C-C9FD-C3B02D45EDB0}"/>
              </a:ext>
            </a:extLst>
          </p:cNvPr>
          <p:cNvPicPr>
            <a:picLocks noChangeAspect="1"/>
          </p:cNvPicPr>
          <p:nvPr/>
        </p:nvPicPr>
        <p:blipFill>
          <a:blip r:embed="rId7"/>
          <a:stretch>
            <a:fillRect/>
          </a:stretch>
        </p:blipFill>
        <p:spPr>
          <a:xfrm>
            <a:off x="6808269" y="5532665"/>
            <a:ext cx="1161905" cy="304762"/>
          </a:xfrm>
          <a:prstGeom prst="rect">
            <a:avLst/>
          </a:prstGeom>
        </p:spPr>
      </p:pic>
    </p:spTree>
    <p:extLst>
      <p:ext uri="{BB962C8B-B14F-4D97-AF65-F5344CB8AC3E}">
        <p14:creationId xmlns:p14="http://schemas.microsoft.com/office/powerpoint/2010/main" val="306018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1C4B9A-9624-F270-BFC1-7CA8779642EC}"/>
              </a:ext>
            </a:extLst>
          </p:cNvPr>
          <p:cNvSpPr>
            <a:spLocks noGrp="1"/>
          </p:cNvSpPr>
          <p:nvPr>
            <p:ph type="title"/>
          </p:nvPr>
        </p:nvSpPr>
        <p:spPr/>
        <p:txBody>
          <a:bodyPr/>
          <a:lstStyle/>
          <a:p>
            <a:endParaRPr lang="zh-CN" altLang="en-US"/>
          </a:p>
        </p:txBody>
      </p:sp>
      <p:sp>
        <p:nvSpPr>
          <p:cNvPr id="4" name="文本框 3">
            <a:extLst>
              <a:ext uri="{FF2B5EF4-FFF2-40B4-BE49-F238E27FC236}">
                <a16:creationId xmlns:a16="http://schemas.microsoft.com/office/drawing/2014/main" id="{81E0CC3E-28A0-C7B5-BDBC-24B9CB721DE2}"/>
              </a:ext>
            </a:extLst>
          </p:cNvPr>
          <p:cNvSpPr txBox="1"/>
          <p:nvPr/>
        </p:nvSpPr>
        <p:spPr>
          <a:xfrm>
            <a:off x="734786" y="1156625"/>
            <a:ext cx="6093822" cy="923330"/>
          </a:xfrm>
          <a:prstGeom prst="rect">
            <a:avLst/>
          </a:prstGeom>
          <a:noFill/>
        </p:spPr>
        <p:txBody>
          <a:bodyPr wrap="square">
            <a:spAutoFit/>
          </a:bodyPr>
          <a:lstStyle/>
          <a:p>
            <a:r>
              <a:rPr lang="zh-CN" altLang="en-US" dirty="0"/>
              <a:t>原问题可以和                等价。</a:t>
            </a:r>
            <a:r>
              <a:rPr lang="en-US" altLang="zh-CN" dirty="0"/>
              <a:t> </a:t>
            </a:r>
          </a:p>
          <a:p>
            <a:r>
              <a:rPr lang="zh-CN" altLang="en-US" dirty="0"/>
              <a:t>证明如下：具体解释就是：</a:t>
            </a:r>
          </a:p>
          <a:p>
            <a:r>
              <a:rPr lang="zh-CN" altLang="en-US" dirty="0"/>
              <a:t> </a:t>
            </a:r>
          </a:p>
        </p:txBody>
      </p:sp>
      <p:pic>
        <p:nvPicPr>
          <p:cNvPr id="5" name="图片 4">
            <a:extLst>
              <a:ext uri="{FF2B5EF4-FFF2-40B4-BE49-F238E27FC236}">
                <a16:creationId xmlns:a16="http://schemas.microsoft.com/office/drawing/2014/main" id="{388B7969-CB5D-3DD9-88E6-3710084FF7EA}"/>
              </a:ext>
            </a:extLst>
          </p:cNvPr>
          <p:cNvPicPr>
            <a:picLocks noChangeAspect="1"/>
          </p:cNvPicPr>
          <p:nvPr/>
        </p:nvPicPr>
        <p:blipFill>
          <a:blip r:embed="rId2"/>
          <a:stretch>
            <a:fillRect/>
          </a:stretch>
        </p:blipFill>
        <p:spPr>
          <a:xfrm>
            <a:off x="2288521" y="1156625"/>
            <a:ext cx="1161905" cy="304762"/>
          </a:xfrm>
          <a:prstGeom prst="rect">
            <a:avLst/>
          </a:prstGeom>
        </p:spPr>
      </p:pic>
      <p:pic>
        <p:nvPicPr>
          <p:cNvPr id="7" name="图片 6">
            <a:extLst>
              <a:ext uri="{FF2B5EF4-FFF2-40B4-BE49-F238E27FC236}">
                <a16:creationId xmlns:a16="http://schemas.microsoft.com/office/drawing/2014/main" id="{A240B153-9619-C275-FC33-92C7901AF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786" y="2079955"/>
            <a:ext cx="5734050" cy="866775"/>
          </a:xfrm>
          <a:prstGeom prst="rect">
            <a:avLst/>
          </a:prstGeom>
        </p:spPr>
      </p:pic>
      <p:pic>
        <p:nvPicPr>
          <p:cNvPr id="8" name="图片 7">
            <a:extLst>
              <a:ext uri="{FF2B5EF4-FFF2-40B4-BE49-F238E27FC236}">
                <a16:creationId xmlns:a16="http://schemas.microsoft.com/office/drawing/2014/main" id="{14567E1C-5EC8-9E7E-07B1-5E08DC517D6B}"/>
              </a:ext>
            </a:extLst>
          </p:cNvPr>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sharpenSoften amount="25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098287" y="597411"/>
            <a:ext cx="4512955" cy="559214"/>
          </a:xfrm>
          <a:prstGeom prst="rect">
            <a:avLst/>
          </a:prstGeom>
        </p:spPr>
      </p:pic>
      <p:pic>
        <p:nvPicPr>
          <p:cNvPr id="9" name="Picture 2" descr="image-20220406200827158">
            <a:extLst>
              <a:ext uri="{FF2B5EF4-FFF2-40B4-BE49-F238E27FC236}">
                <a16:creationId xmlns:a16="http://schemas.microsoft.com/office/drawing/2014/main" id="{DEB2D34C-B410-5E91-ACEF-0F75177A63A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25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7880920" y="1860200"/>
            <a:ext cx="3302181" cy="898044"/>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AB49759F-BA92-8C83-8BF6-DA951B1D7A53}"/>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734786" y="3228427"/>
            <a:ext cx="8141236" cy="1195251"/>
          </a:xfrm>
          <a:prstGeom prst="rect">
            <a:avLst/>
          </a:prstGeom>
        </p:spPr>
      </p:pic>
      <p:pic>
        <p:nvPicPr>
          <p:cNvPr id="17" name="图片 16">
            <a:extLst>
              <a:ext uri="{FF2B5EF4-FFF2-40B4-BE49-F238E27FC236}">
                <a16:creationId xmlns:a16="http://schemas.microsoft.com/office/drawing/2014/main" id="{464E71F2-0769-031F-8AA5-224F0D01087A}"/>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25000"/>
                    </a14:imgEffect>
                  </a14:imgLayer>
                </a14:imgProps>
              </a:ext>
            </a:extLst>
          </a:blip>
          <a:stretch>
            <a:fillRect/>
          </a:stretch>
        </p:blipFill>
        <p:spPr>
          <a:xfrm>
            <a:off x="980961" y="4668281"/>
            <a:ext cx="4583816" cy="248651"/>
          </a:xfrm>
          <a:prstGeom prst="rect">
            <a:avLst/>
          </a:prstGeom>
        </p:spPr>
      </p:pic>
      <p:pic>
        <p:nvPicPr>
          <p:cNvPr id="19" name="图片 18">
            <a:extLst>
              <a:ext uri="{FF2B5EF4-FFF2-40B4-BE49-F238E27FC236}">
                <a16:creationId xmlns:a16="http://schemas.microsoft.com/office/drawing/2014/main" id="{B79D307C-A5A6-DC0D-2BCE-0E60F3BC7E93}"/>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25000"/>
                    </a14:imgEffect>
                  </a14:imgLayer>
                </a14:imgProps>
              </a:ext>
            </a:extLst>
          </a:blip>
          <a:stretch>
            <a:fillRect/>
          </a:stretch>
        </p:blipFill>
        <p:spPr>
          <a:xfrm>
            <a:off x="5885750" y="4631870"/>
            <a:ext cx="2170856" cy="285062"/>
          </a:xfrm>
          <a:prstGeom prst="rect">
            <a:avLst/>
          </a:prstGeom>
        </p:spPr>
      </p:pic>
      <p:pic>
        <p:nvPicPr>
          <p:cNvPr id="21" name="图片 20">
            <a:extLst>
              <a:ext uri="{FF2B5EF4-FFF2-40B4-BE49-F238E27FC236}">
                <a16:creationId xmlns:a16="http://schemas.microsoft.com/office/drawing/2014/main" id="{895E3B96-49B1-922B-A9D8-41BF2974405D}"/>
              </a:ext>
            </a:extLst>
          </p:cNvPr>
          <p:cNvPicPr>
            <a:picLocks noChangeAspect="1"/>
          </p:cNvPicPr>
          <p:nvPr/>
        </p:nvPicPr>
        <p:blipFill>
          <a:blip r:embed="rId14">
            <a:duotone>
              <a:prstClr val="black"/>
              <a:schemeClr val="accent4">
                <a:tint val="45000"/>
                <a:satMod val="400000"/>
              </a:schemeClr>
            </a:duotone>
            <a:extLst>
              <a:ext uri="{BEBA8EAE-BF5A-486C-A8C5-ECC9F3942E4B}">
                <a14:imgProps xmlns:a14="http://schemas.microsoft.com/office/drawing/2010/main">
                  <a14:imgLayer r:embed="rId15">
                    <a14:imgEffect>
                      <a14:sharpenSoften amount="50000"/>
                    </a14:imgEffect>
                  </a14:imgLayer>
                </a14:imgProps>
              </a:ext>
            </a:extLst>
          </a:blip>
          <a:stretch>
            <a:fillRect/>
          </a:stretch>
        </p:blipFill>
        <p:spPr>
          <a:xfrm>
            <a:off x="980961" y="4963884"/>
            <a:ext cx="4707978" cy="1216532"/>
          </a:xfrm>
          <a:prstGeom prst="rect">
            <a:avLst/>
          </a:prstGeom>
        </p:spPr>
      </p:pic>
    </p:spTree>
    <p:extLst>
      <p:ext uri="{BB962C8B-B14F-4D97-AF65-F5344CB8AC3E}">
        <p14:creationId xmlns:p14="http://schemas.microsoft.com/office/powerpoint/2010/main" val="2720546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09D493-7BA9-0A1F-8E4A-9167C3C7C9A9}"/>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B9D47346-7A5B-9B44-AB4B-BEBA2D38370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47133" y="1180027"/>
            <a:ext cx="11360980" cy="3666293"/>
          </a:xfrm>
          <a:prstGeom prst="rect">
            <a:avLst/>
          </a:prstGeom>
        </p:spPr>
      </p:pic>
      <p:sp>
        <p:nvSpPr>
          <p:cNvPr id="6" name="文本框 5">
            <a:extLst>
              <a:ext uri="{FF2B5EF4-FFF2-40B4-BE49-F238E27FC236}">
                <a16:creationId xmlns:a16="http://schemas.microsoft.com/office/drawing/2014/main" id="{CFA2166D-B341-7510-941F-A5A49A15C0ED}"/>
              </a:ext>
            </a:extLst>
          </p:cNvPr>
          <p:cNvSpPr txBox="1"/>
          <p:nvPr/>
        </p:nvSpPr>
        <p:spPr>
          <a:xfrm>
            <a:off x="2105720" y="5175446"/>
            <a:ext cx="6998425" cy="461665"/>
          </a:xfrm>
          <a:prstGeom prst="rect">
            <a:avLst/>
          </a:prstGeom>
          <a:noFill/>
        </p:spPr>
        <p:txBody>
          <a:bodyPr wrap="square">
            <a:spAutoFit/>
          </a:bodyPr>
          <a:lstStyle/>
          <a:p>
            <a:r>
              <a:rPr lang="zh-CN" altLang="en-US" sz="2400" b="1" i="0" dirty="0">
                <a:solidFill>
                  <a:srgbClr val="C00000"/>
                </a:solidFill>
                <a:effectLst/>
                <a:latin typeface="-apple-system"/>
              </a:rPr>
              <a:t>对偶问题总是一个凸优化问题，无论原问题是否凸</a:t>
            </a:r>
            <a:endParaRPr lang="zh-CN" altLang="en-US" sz="2400" b="1" dirty="0">
              <a:solidFill>
                <a:srgbClr val="C00000"/>
              </a:solidFill>
            </a:endParaRPr>
          </a:p>
        </p:txBody>
      </p:sp>
    </p:spTree>
    <p:extLst>
      <p:ext uri="{BB962C8B-B14F-4D97-AF65-F5344CB8AC3E}">
        <p14:creationId xmlns:p14="http://schemas.microsoft.com/office/powerpoint/2010/main" val="19679635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11F02-72E5-2940-4636-B056A8576093}"/>
              </a:ext>
            </a:extLst>
          </p:cNvPr>
          <p:cNvSpPr>
            <a:spLocks noGrp="1"/>
          </p:cNvSpPr>
          <p:nvPr>
            <p:ph type="title"/>
          </p:nvPr>
        </p:nvSpPr>
        <p:spPr/>
        <p:txBody>
          <a:bodyPr/>
          <a:lstStyle/>
          <a:p>
            <a:r>
              <a:rPr lang="en-US" altLang="zh-CN" dirty="0"/>
              <a:t>SVM</a:t>
            </a:r>
            <a:endParaRPr lang="zh-CN" altLang="en-US" dirty="0"/>
          </a:p>
        </p:txBody>
      </p:sp>
      <p:pic>
        <p:nvPicPr>
          <p:cNvPr id="3" name="图片 2">
            <a:extLst>
              <a:ext uri="{FF2B5EF4-FFF2-40B4-BE49-F238E27FC236}">
                <a16:creationId xmlns:a16="http://schemas.microsoft.com/office/drawing/2014/main" id="{4C5EDA2B-249B-D6CA-BF0E-116F04E510D7}"/>
              </a:ext>
            </a:extLst>
          </p:cNvPr>
          <p:cNvPicPr>
            <a:picLocks noChangeAspect="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994766" y="995737"/>
            <a:ext cx="5578323" cy="1225402"/>
          </a:xfrm>
          <a:prstGeom prst="rect">
            <a:avLst/>
          </a:prstGeom>
        </p:spPr>
      </p:pic>
      <p:pic>
        <p:nvPicPr>
          <p:cNvPr id="5" name="图片 4">
            <a:extLst>
              <a:ext uri="{FF2B5EF4-FFF2-40B4-BE49-F238E27FC236}">
                <a16:creationId xmlns:a16="http://schemas.microsoft.com/office/drawing/2014/main" id="{C50C979D-C9C1-7CA6-5C50-666D3EDBF9FA}"/>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4700"/>
                    </a14:imgEffect>
                  </a14:imgLayer>
                </a14:imgProps>
              </a:ext>
            </a:extLst>
          </a:blip>
          <a:stretch>
            <a:fillRect/>
          </a:stretch>
        </p:blipFill>
        <p:spPr>
          <a:xfrm>
            <a:off x="994766" y="2534782"/>
            <a:ext cx="7979417" cy="3813507"/>
          </a:xfrm>
          <a:prstGeom prst="rect">
            <a:avLst/>
          </a:prstGeom>
          <a:solidFill>
            <a:schemeClr val="accent5">
              <a:lumMod val="50000"/>
            </a:schemeClr>
          </a:solidFill>
          <a:ln>
            <a:solidFill>
              <a:schemeClr val="accent1"/>
            </a:solidFill>
          </a:ln>
        </p:spPr>
      </p:pic>
    </p:spTree>
    <p:extLst>
      <p:ext uri="{BB962C8B-B14F-4D97-AF65-F5344CB8AC3E}">
        <p14:creationId xmlns:p14="http://schemas.microsoft.com/office/powerpoint/2010/main" val="116876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A32E7-8ADD-3154-D95B-DA0C2708336C}"/>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153715BC-B28C-C029-2A05-89B0B1808071}"/>
              </a:ext>
            </a:extLst>
          </p:cNvPr>
          <p:cNvPicPr>
            <a:picLocks noChangeAspect="1"/>
          </p:cNvPicPr>
          <p:nvPr/>
        </p:nvPicPr>
        <p: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21009" y="92836"/>
            <a:ext cx="9612483" cy="861676"/>
          </a:xfrm>
          <a:prstGeom prst="rect">
            <a:avLst/>
          </a:prstGeom>
        </p:spPr>
      </p:pic>
      <p:sp>
        <p:nvSpPr>
          <p:cNvPr id="6" name="文本框 5">
            <a:extLst>
              <a:ext uri="{FF2B5EF4-FFF2-40B4-BE49-F238E27FC236}">
                <a16:creationId xmlns:a16="http://schemas.microsoft.com/office/drawing/2014/main" id="{760C9CDD-A3EE-C96D-9F47-B1065A9CFBAC}"/>
              </a:ext>
            </a:extLst>
          </p:cNvPr>
          <p:cNvSpPr txBox="1"/>
          <p:nvPr/>
        </p:nvSpPr>
        <p:spPr>
          <a:xfrm>
            <a:off x="525780" y="1546877"/>
            <a:ext cx="9872255" cy="707886"/>
          </a:xfrm>
          <a:prstGeom prst="rect">
            <a:avLst/>
          </a:prstGeom>
          <a:noFill/>
        </p:spPr>
        <p:txBody>
          <a:bodyPr wrap="square">
            <a:spAutoFit/>
          </a:bodyPr>
          <a:lstStyle/>
          <a:p>
            <a:r>
              <a:rPr lang="zh-CN" altLang="en-US" sz="2000" b="0" i="0" dirty="0">
                <a:solidFill>
                  <a:srgbClr val="002060"/>
                </a:solidFill>
                <a:effectLst/>
                <a:latin typeface="方正粗黑宋简体" panose="02000000000000000000" pitchFamily="2" charset="-122"/>
                <a:ea typeface="方正粗黑宋简体" panose="02000000000000000000" pitchFamily="2" charset="-122"/>
              </a:rPr>
              <a:t>由于这里原函数为凸函数，同时其限制条件为线性函数也为凸函数，因此我们可以将其进行</a:t>
            </a:r>
            <a:r>
              <a:rPr lang="en-US" altLang="zh-CN" sz="2000" b="0" i="0" dirty="0">
                <a:solidFill>
                  <a:srgbClr val="002060"/>
                </a:solidFill>
                <a:effectLst/>
                <a:latin typeface="方正粗黑宋简体" panose="02000000000000000000" pitchFamily="2" charset="-122"/>
                <a:ea typeface="方正粗黑宋简体" panose="02000000000000000000" pitchFamily="2" charset="-122"/>
              </a:rPr>
              <a:t>KKT</a:t>
            </a:r>
            <a:r>
              <a:rPr lang="zh-CN" altLang="en-US" sz="2000" b="0" i="0" dirty="0">
                <a:solidFill>
                  <a:srgbClr val="002060"/>
                </a:solidFill>
                <a:effectLst/>
                <a:latin typeface="方正粗黑宋简体" panose="02000000000000000000" pitchFamily="2" charset="-122"/>
                <a:ea typeface="方正粗黑宋简体" panose="02000000000000000000" pitchFamily="2" charset="-122"/>
              </a:rPr>
              <a:t>条件的构造，转化成对偶问题：</a:t>
            </a:r>
            <a:endParaRPr lang="zh-CN" altLang="en-US" sz="2000" dirty="0">
              <a:solidFill>
                <a:srgbClr val="002060"/>
              </a:solidFill>
              <a:latin typeface="方正粗黑宋简体" panose="02000000000000000000" pitchFamily="2" charset="-122"/>
              <a:ea typeface="方正粗黑宋简体" panose="02000000000000000000" pitchFamily="2" charset="-122"/>
            </a:endParaRPr>
          </a:p>
        </p:txBody>
      </p:sp>
      <p:grpSp>
        <p:nvGrpSpPr>
          <p:cNvPr id="13" name="组合 12">
            <a:extLst>
              <a:ext uri="{FF2B5EF4-FFF2-40B4-BE49-F238E27FC236}">
                <a16:creationId xmlns:a16="http://schemas.microsoft.com/office/drawing/2014/main" id="{77C48622-D6A5-4C05-11E3-4DBED0676F33}"/>
              </a:ext>
            </a:extLst>
          </p:cNvPr>
          <p:cNvGrpSpPr/>
          <p:nvPr/>
        </p:nvGrpSpPr>
        <p:grpSpPr>
          <a:xfrm>
            <a:off x="1106013" y="2451510"/>
            <a:ext cx="2275089" cy="564550"/>
            <a:chOff x="1432585" y="3551723"/>
            <a:chExt cx="2275089" cy="564550"/>
          </a:xfrm>
        </p:grpSpPr>
        <p:pic>
          <p:nvPicPr>
            <p:cNvPr id="8" name="图片 7">
              <a:extLst>
                <a:ext uri="{FF2B5EF4-FFF2-40B4-BE49-F238E27FC236}">
                  <a16:creationId xmlns:a16="http://schemas.microsoft.com/office/drawing/2014/main" id="{7C875234-DA87-3F32-F67A-9567B672399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432585" y="3639766"/>
              <a:ext cx="566031" cy="469392"/>
            </a:xfrm>
            <a:prstGeom prst="rect">
              <a:avLst/>
            </a:prstGeom>
          </p:spPr>
        </p:pic>
        <p:pic>
          <p:nvPicPr>
            <p:cNvPr id="10" name="图片 9">
              <a:extLst>
                <a:ext uri="{FF2B5EF4-FFF2-40B4-BE49-F238E27FC236}">
                  <a16:creationId xmlns:a16="http://schemas.microsoft.com/office/drawing/2014/main" id="{645CEFAD-A37B-0F95-79AF-648B95875E34}"/>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1941996" y="3651838"/>
              <a:ext cx="566031" cy="464435"/>
            </a:xfrm>
            <a:prstGeom prst="rect">
              <a:avLst/>
            </a:prstGeom>
          </p:spPr>
        </p:pic>
        <p:pic>
          <p:nvPicPr>
            <p:cNvPr id="12" name="图片 11">
              <a:extLst>
                <a:ext uri="{FF2B5EF4-FFF2-40B4-BE49-F238E27FC236}">
                  <a16:creationId xmlns:a16="http://schemas.microsoft.com/office/drawing/2014/main" id="{7C8B12C2-493F-4E74-90DA-6A9294E9C8F8}"/>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564647" y="3551723"/>
              <a:ext cx="1143027" cy="432120"/>
            </a:xfrm>
            <a:prstGeom prst="rect">
              <a:avLst/>
            </a:prstGeom>
          </p:spPr>
        </p:pic>
      </p:grpSp>
      <p:sp>
        <p:nvSpPr>
          <p:cNvPr id="14" name="椭圆 13">
            <a:extLst>
              <a:ext uri="{FF2B5EF4-FFF2-40B4-BE49-F238E27FC236}">
                <a16:creationId xmlns:a16="http://schemas.microsoft.com/office/drawing/2014/main" id="{9D0370ED-69AD-607D-1616-99585C49503E}"/>
              </a:ext>
            </a:extLst>
          </p:cNvPr>
          <p:cNvSpPr/>
          <p:nvPr/>
        </p:nvSpPr>
        <p:spPr>
          <a:xfrm>
            <a:off x="1615424" y="2449283"/>
            <a:ext cx="1972491" cy="7078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3663A337-00C0-CA02-583C-1435825AE636}"/>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Lst>
          </a:blip>
          <a:stretch>
            <a:fillRect/>
          </a:stretch>
        </p:blipFill>
        <p:spPr>
          <a:xfrm>
            <a:off x="4371722" y="2164782"/>
            <a:ext cx="4883126" cy="3511321"/>
          </a:xfrm>
          <a:prstGeom prst="rect">
            <a:avLst/>
          </a:prstGeom>
          <a:ln w="12700">
            <a:solidFill>
              <a:schemeClr val="accent1">
                <a:shade val="50000"/>
              </a:schemeClr>
            </a:solidFill>
          </a:ln>
        </p:spPr>
      </p:pic>
      <p:sp>
        <p:nvSpPr>
          <p:cNvPr id="17" name="箭头: 右 16">
            <a:extLst>
              <a:ext uri="{FF2B5EF4-FFF2-40B4-BE49-F238E27FC236}">
                <a16:creationId xmlns:a16="http://schemas.microsoft.com/office/drawing/2014/main" id="{0F39D87F-7217-71DE-0003-50339B5A0A67}"/>
              </a:ext>
            </a:extLst>
          </p:cNvPr>
          <p:cNvSpPr/>
          <p:nvPr/>
        </p:nvSpPr>
        <p:spPr>
          <a:xfrm>
            <a:off x="3668493" y="2588719"/>
            <a:ext cx="622651" cy="432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下 17">
            <a:extLst>
              <a:ext uri="{FF2B5EF4-FFF2-40B4-BE49-F238E27FC236}">
                <a16:creationId xmlns:a16="http://schemas.microsoft.com/office/drawing/2014/main" id="{9B972C03-CD26-6831-202D-0644A74C2FD5}"/>
              </a:ext>
            </a:extLst>
          </p:cNvPr>
          <p:cNvSpPr/>
          <p:nvPr/>
        </p:nvSpPr>
        <p:spPr>
          <a:xfrm>
            <a:off x="6633882" y="3008945"/>
            <a:ext cx="795115" cy="7415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69E41959-19F5-D67C-D753-D0115C6CAA92}"/>
              </a:ext>
            </a:extLst>
          </p:cNvPr>
          <p:cNvSpPr txBox="1"/>
          <p:nvPr/>
        </p:nvSpPr>
        <p:spPr>
          <a:xfrm>
            <a:off x="1002630" y="6028231"/>
            <a:ext cx="1338828" cy="369332"/>
          </a:xfrm>
          <a:prstGeom prst="rect">
            <a:avLst/>
          </a:prstGeom>
          <a:noFill/>
        </p:spPr>
        <p:txBody>
          <a:bodyPr wrap="none" rtlCol="0">
            <a:spAutoFit/>
          </a:bodyPr>
          <a:lstStyle/>
          <a:p>
            <a:r>
              <a:rPr lang="zh-CN" altLang="en-US" b="1" dirty="0"/>
              <a:t>代入可有：</a:t>
            </a:r>
          </a:p>
        </p:txBody>
      </p:sp>
      <p:pic>
        <p:nvPicPr>
          <p:cNvPr id="21" name="图片 20">
            <a:extLst>
              <a:ext uri="{FF2B5EF4-FFF2-40B4-BE49-F238E27FC236}">
                <a16:creationId xmlns:a16="http://schemas.microsoft.com/office/drawing/2014/main" id="{959655E8-B078-CC0B-42A2-4B5034C7C569}"/>
              </a:ext>
            </a:extLst>
          </p:cNvPr>
          <p:cNvPicPr>
            <a:picLocks noChangeAspect="1"/>
          </p:cNvPicPr>
          <p:nvPr/>
        </p:nvPicPr>
        <p:blipFill>
          <a:blip r:embed="rId12"/>
          <a:stretch>
            <a:fillRect/>
          </a:stretch>
        </p:blipFill>
        <p:spPr>
          <a:xfrm>
            <a:off x="3552001" y="5870623"/>
            <a:ext cx="3479438" cy="707886"/>
          </a:xfrm>
          <a:prstGeom prst="rect">
            <a:avLst/>
          </a:prstGeom>
        </p:spPr>
      </p:pic>
      <p:sp>
        <p:nvSpPr>
          <p:cNvPr id="22" name="箭头: 直角上 21">
            <a:extLst>
              <a:ext uri="{FF2B5EF4-FFF2-40B4-BE49-F238E27FC236}">
                <a16:creationId xmlns:a16="http://schemas.microsoft.com/office/drawing/2014/main" id="{D5D66013-6D6B-0F13-296C-092573BA9D33}"/>
              </a:ext>
            </a:extLst>
          </p:cNvPr>
          <p:cNvSpPr/>
          <p:nvPr/>
        </p:nvSpPr>
        <p:spPr>
          <a:xfrm rot="10800000">
            <a:off x="3841446" y="3874174"/>
            <a:ext cx="2102153" cy="1465113"/>
          </a:xfrm>
          <a:prstGeom prst="bentUpArrow">
            <a:avLst>
              <a:gd name="adj1" fmla="val 25000"/>
              <a:gd name="adj2" fmla="val 25000"/>
              <a:gd name="adj3" fmla="val 241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下 23">
            <a:extLst>
              <a:ext uri="{FF2B5EF4-FFF2-40B4-BE49-F238E27FC236}">
                <a16:creationId xmlns:a16="http://schemas.microsoft.com/office/drawing/2014/main" id="{EBC6612B-8D8C-478D-B8C2-BD92C3CF263D}"/>
              </a:ext>
            </a:extLst>
          </p:cNvPr>
          <p:cNvSpPr/>
          <p:nvPr/>
        </p:nvSpPr>
        <p:spPr>
          <a:xfrm rot="20241047">
            <a:off x="2305679" y="3223859"/>
            <a:ext cx="666782" cy="2568795"/>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id="{0DEA942D-28B3-DF57-4DDE-42B34E29F35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806713" y="6028230"/>
            <a:ext cx="566031" cy="469392"/>
          </a:xfrm>
          <a:prstGeom prst="rect">
            <a:avLst/>
          </a:prstGeom>
        </p:spPr>
      </p:pic>
      <p:sp>
        <p:nvSpPr>
          <p:cNvPr id="3" name="内容占位符 2">
            <a:extLst>
              <a:ext uri="{FF2B5EF4-FFF2-40B4-BE49-F238E27FC236}">
                <a16:creationId xmlns:a16="http://schemas.microsoft.com/office/drawing/2014/main" id="{0926EF9D-CC9B-12AD-8702-9B62805B1676}"/>
              </a:ext>
            </a:extLst>
          </p:cNvPr>
          <p:cNvSpPr txBox="1">
            <a:spLocks/>
          </p:cNvSpPr>
          <p:nvPr/>
        </p:nvSpPr>
        <p:spPr>
          <a:xfrm>
            <a:off x="8741061" y="4307466"/>
            <a:ext cx="3446451" cy="814138"/>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dirty="0">
                <a:solidFill>
                  <a:srgbClr val="FF0000"/>
                </a:solidFill>
              </a:rPr>
              <a:t>w</a:t>
            </a:r>
            <a:r>
              <a:rPr lang="zh-CN" altLang="en-US" dirty="0">
                <a:solidFill>
                  <a:srgbClr val="FF0000"/>
                </a:solidFill>
              </a:rPr>
              <a:t>由样本点及类别决定</a:t>
            </a:r>
          </a:p>
        </p:txBody>
      </p:sp>
      <p:cxnSp>
        <p:nvCxnSpPr>
          <p:cNvPr id="5" name="直接箭头连接符 4">
            <a:extLst>
              <a:ext uri="{FF2B5EF4-FFF2-40B4-BE49-F238E27FC236}">
                <a16:creationId xmlns:a16="http://schemas.microsoft.com/office/drawing/2014/main" id="{9CC67788-29D6-8F87-1F45-B82F8B79D8A5}"/>
              </a:ext>
            </a:extLst>
          </p:cNvPr>
          <p:cNvCxnSpPr/>
          <p:nvPr/>
        </p:nvCxnSpPr>
        <p:spPr>
          <a:xfrm flipH="1" flipV="1">
            <a:off x="8032070" y="3981587"/>
            <a:ext cx="708991" cy="651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78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animBg="1"/>
      <p:bldP spid="2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对偶问题求解</a:t>
            </a:r>
          </a:p>
        </p:txBody>
      </p:sp>
      <p:pic>
        <p:nvPicPr>
          <p:cNvPr id="3" name="图片 2"/>
          <p:cNvPicPr>
            <a:picLocks noChangeAspect="1"/>
          </p:cNvPicPr>
          <p:nvPr/>
        </p:nvPicPr>
        <p:blipFill rotWithShape="1">
          <a:blip r:embed="rId2"/>
          <a:srcRect t="16016"/>
          <a:stretch/>
        </p:blipFill>
        <p:spPr>
          <a:xfrm>
            <a:off x="347133" y="2259873"/>
            <a:ext cx="7482119" cy="3082929"/>
          </a:xfrm>
          <a:prstGeom prst="rect">
            <a:avLst/>
          </a:prstGeom>
        </p:spPr>
      </p:pic>
      <p:pic>
        <p:nvPicPr>
          <p:cNvPr id="5" name="图片 4">
            <a:extLst>
              <a:ext uri="{FF2B5EF4-FFF2-40B4-BE49-F238E27FC236}">
                <a16:creationId xmlns:a16="http://schemas.microsoft.com/office/drawing/2014/main" id="{33698F9F-F05E-D597-B6E8-06BF68A6C455}"/>
              </a:ext>
            </a:extLst>
          </p:cNvPr>
          <p:cNvPicPr>
            <a:picLocks noChangeAspect="1"/>
          </p:cNvPicPr>
          <p:nvPr/>
        </p:nvPicPr>
        <p:blipFill>
          <a:blip r:embed="rId3"/>
          <a:stretch>
            <a:fillRect/>
          </a:stretch>
        </p:blipFill>
        <p:spPr>
          <a:xfrm>
            <a:off x="4829260" y="343069"/>
            <a:ext cx="3730246" cy="1051016"/>
          </a:xfrm>
          <a:prstGeom prst="rect">
            <a:avLst/>
          </a:prstGeom>
        </p:spPr>
      </p:pic>
    </p:spTree>
    <p:extLst>
      <p:ext uri="{BB962C8B-B14F-4D97-AF65-F5344CB8AC3E}">
        <p14:creationId xmlns:p14="http://schemas.microsoft.com/office/powerpoint/2010/main" val="2644788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对偶问题求解（总结）</a:t>
            </a:r>
          </a:p>
        </p:txBody>
      </p:sp>
      <p:sp>
        <p:nvSpPr>
          <p:cNvPr id="3" name="内容占位符 2"/>
          <p:cNvSpPr>
            <a:spLocks noGrp="1"/>
          </p:cNvSpPr>
          <p:nvPr>
            <p:ph idx="1"/>
          </p:nvPr>
        </p:nvSpPr>
        <p:spPr>
          <a:xfrm>
            <a:off x="1793685" y="1188517"/>
            <a:ext cx="7904952" cy="4930775"/>
          </a:xfrm>
        </p:spPr>
        <p:txBody>
          <a:bodyPr/>
          <a:lstStyle/>
          <a:p>
            <a:r>
              <a:rPr lang="zh-CN" altLang="en-US" dirty="0"/>
              <a:t>拉格朗日乘子法</a:t>
            </a:r>
            <a:endParaRPr lang="en-US" altLang="zh-CN" dirty="0"/>
          </a:p>
          <a:p>
            <a:pPr lvl="1"/>
            <a:r>
              <a:rPr lang="zh-CN" altLang="en-US" dirty="0"/>
              <a:t>第一步：引入拉格朗日乘子          得到拉格朗日函数</a:t>
            </a:r>
            <a:endParaRPr lang="en-US" altLang="zh-CN" dirty="0"/>
          </a:p>
          <a:p>
            <a:pPr lvl="1"/>
            <a:endParaRPr lang="en-US" altLang="zh-CN" dirty="0"/>
          </a:p>
          <a:p>
            <a:pPr lvl="1"/>
            <a:endParaRPr lang="en-US" altLang="zh-CN" dirty="0"/>
          </a:p>
          <a:p>
            <a:pPr marL="325800" lvl="1" indent="0">
              <a:buNone/>
            </a:pPr>
            <a:endParaRPr lang="en-US" altLang="zh-CN" dirty="0"/>
          </a:p>
          <a:p>
            <a:pPr lvl="1"/>
            <a:r>
              <a:rPr lang="zh-CN" altLang="en-US" dirty="0"/>
              <a:t>第二步：令                对</a:t>
            </a:r>
            <a:r>
              <a:rPr lang="en-US" altLang="zh-CN" b="1" i="1" dirty="0"/>
              <a:t>     </a:t>
            </a:r>
            <a:r>
              <a:rPr lang="zh-CN" altLang="en-US" dirty="0"/>
              <a:t>和</a:t>
            </a:r>
            <a:r>
              <a:rPr lang="en-US" altLang="zh-CN" i="1" dirty="0"/>
              <a:t>   </a:t>
            </a:r>
            <a:r>
              <a:rPr lang="zh-CN" altLang="en-US" dirty="0"/>
              <a:t>的偏导为零可得</a:t>
            </a:r>
            <a:endParaRPr lang="en-US" altLang="zh-CN" dirty="0"/>
          </a:p>
          <a:p>
            <a:pPr lvl="1"/>
            <a:endParaRPr lang="en-US" altLang="zh-CN" dirty="0"/>
          </a:p>
          <a:p>
            <a:pPr lvl="1"/>
            <a:endParaRPr lang="en-US" altLang="zh-CN" dirty="0"/>
          </a:p>
          <a:p>
            <a:pPr lvl="1"/>
            <a:endParaRPr lang="en-US" altLang="zh-CN" dirty="0"/>
          </a:p>
          <a:p>
            <a:pPr lvl="1"/>
            <a:r>
              <a:rPr lang="zh-CN" altLang="en-US" dirty="0"/>
              <a:t>第三步：回代</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6195" y="1595366"/>
            <a:ext cx="786452" cy="286537"/>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8627" y="2907072"/>
            <a:ext cx="1310754" cy="353599"/>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4204" y="2973761"/>
            <a:ext cx="310923" cy="286537"/>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7681" y="2901661"/>
            <a:ext cx="156157" cy="352800"/>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0090" y="2024236"/>
            <a:ext cx="5145470" cy="719390"/>
          </a:xfrm>
          <a:prstGeom prst="rect">
            <a:avLst/>
          </a:prstGeom>
        </p:spPr>
      </p:pic>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9438" y="3395385"/>
            <a:ext cx="3206774" cy="719390"/>
          </a:xfrm>
          <a:prstGeom prst="rect">
            <a:avLst/>
          </a:prstGeom>
        </p:spPr>
      </p:pic>
      <p:sp>
        <p:nvSpPr>
          <p:cNvPr id="11" name="内容占位符 2"/>
          <p:cNvSpPr txBox="1">
            <a:spLocks/>
          </p:cNvSpPr>
          <p:nvPr/>
        </p:nvSpPr>
        <p:spPr>
          <a:xfrm>
            <a:off x="5719665" y="4766534"/>
            <a:ext cx="3446451" cy="814138"/>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dirty="0">
                <a:solidFill>
                  <a:srgbClr val="FF0000"/>
                </a:solidFill>
              </a:rPr>
              <a:t>w</a:t>
            </a:r>
            <a:r>
              <a:rPr lang="zh-CN" altLang="en-US" dirty="0">
                <a:solidFill>
                  <a:srgbClr val="FF0000"/>
                </a:solidFill>
              </a:rPr>
              <a:t>由样本点及类别决定</a:t>
            </a:r>
          </a:p>
        </p:txBody>
      </p:sp>
      <p:cxnSp>
        <p:nvCxnSpPr>
          <p:cNvPr id="6" name="直接箭头连接符 5"/>
          <p:cNvCxnSpPr/>
          <p:nvPr/>
        </p:nvCxnSpPr>
        <p:spPr>
          <a:xfrm flipH="1" flipV="1">
            <a:off x="5486401" y="4114776"/>
            <a:ext cx="708991" cy="651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678CF274-2AC2-6F02-45F9-3A997D3F2F57}"/>
              </a:ext>
            </a:extLst>
          </p:cNvPr>
          <p:cNvPicPr>
            <a:picLocks noChangeAspect="1"/>
          </p:cNvPicPr>
          <p:nvPr/>
        </p:nvPicPr>
        <p:blipFill>
          <a:blip r:embed="rId8"/>
          <a:stretch>
            <a:fillRect/>
          </a:stretch>
        </p:blipFill>
        <p:spPr>
          <a:xfrm>
            <a:off x="4829260" y="343069"/>
            <a:ext cx="3206774" cy="903525"/>
          </a:xfrm>
          <a:prstGeom prst="rect">
            <a:avLst/>
          </a:prstGeom>
        </p:spPr>
      </p:pic>
    </p:spTree>
    <p:extLst>
      <p:ext uri="{BB962C8B-B14F-4D97-AF65-F5344CB8AC3E}">
        <p14:creationId xmlns:p14="http://schemas.microsoft.com/office/powerpoint/2010/main" val="392829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xEl>
                                              <p:pRg st="0" end="0"/>
                                            </p:txEl>
                                          </p:spTgt>
                                        </p:tgtEl>
                                        <p:attrNameLst>
                                          <p:attrName>style.visibility</p:attrName>
                                        </p:attrNameLst>
                                      </p:cBhvr>
                                      <p:to>
                                        <p:strVal val="visible"/>
                                      </p:to>
                                    </p:set>
                                    <p:animEffect transition="in" filter="fade">
                                      <p:cBhvr>
                                        <p:cTn id="38" dur="500"/>
                                        <p:tgtEl>
                                          <p:spTgt spid="11">
                                            <p:txEl>
                                              <p:pRg st="0" end="0"/>
                                            </p:txEl>
                                          </p:spTgt>
                                        </p:tgtEl>
                                      </p:cBhvr>
                                    </p:animEffec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引子</a:t>
            </a:r>
          </a:p>
        </p:txBody>
      </p:sp>
      <p:sp>
        <p:nvSpPr>
          <p:cNvPr id="4" name="内容占位符 3"/>
          <p:cNvSpPr>
            <a:spLocks noGrp="1"/>
          </p:cNvSpPr>
          <p:nvPr>
            <p:ph idx="1"/>
          </p:nvPr>
        </p:nvSpPr>
        <p:spPr>
          <a:xfrm>
            <a:off x="1756244" y="1114824"/>
            <a:ext cx="8616950" cy="451134"/>
          </a:xfrm>
        </p:spPr>
        <p:txBody>
          <a:bodyPr/>
          <a:lstStyle/>
          <a:p>
            <a:pPr marL="0" indent="0">
              <a:buNone/>
            </a:pPr>
            <a:r>
              <a:rPr lang="en-US" altLang="zh-CN" dirty="0"/>
              <a:t>-Q:</a:t>
            </a:r>
            <a:r>
              <a:rPr lang="zh-CN" altLang="en-US" dirty="0"/>
              <a:t>将训练样本分开的超平面可能有很多</a:t>
            </a:r>
            <a:r>
              <a:rPr lang="en-US" altLang="zh-CN" dirty="0"/>
              <a:t>, </a:t>
            </a:r>
            <a:r>
              <a:rPr lang="zh-CN" altLang="en-US" dirty="0"/>
              <a:t>哪一个好呢</a:t>
            </a:r>
            <a:r>
              <a:rPr lang="en-US" altLang="zh-CN" dirty="0"/>
              <a:t>? </a:t>
            </a:r>
          </a:p>
        </p:txBody>
      </p:sp>
      <p:cxnSp>
        <p:nvCxnSpPr>
          <p:cNvPr id="76" name="直接箭头连接符 75"/>
          <p:cNvCxnSpPr/>
          <p:nvPr/>
        </p:nvCxnSpPr>
        <p:spPr>
          <a:xfrm flipH="1" flipV="1">
            <a:off x="4445247" y="1916809"/>
            <a:ext cx="0" cy="3037427"/>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77" name="直接箭头连接符 76"/>
          <p:cNvCxnSpPr/>
          <p:nvPr/>
        </p:nvCxnSpPr>
        <p:spPr>
          <a:xfrm>
            <a:off x="4435530" y="4954308"/>
            <a:ext cx="3585255"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78" name="文本框 77"/>
          <p:cNvSpPr txBox="1"/>
          <p:nvPr/>
        </p:nvSpPr>
        <p:spPr>
          <a:xfrm>
            <a:off x="4219869" y="4856042"/>
            <a:ext cx="274434" cy="307777"/>
          </a:xfrm>
          <a:prstGeom prst="rect">
            <a:avLst/>
          </a:prstGeom>
          <a:noFill/>
        </p:spPr>
        <p:txBody>
          <a:bodyPr wrap="none" rtlCol="0">
            <a:spAutoFit/>
          </a:bodyPr>
          <a:lstStyle/>
          <a:p>
            <a:r>
              <a:rPr lang="en-US" altLang="zh-CN" sz="1400" dirty="0">
                <a:latin typeface="Times "/>
              </a:rPr>
              <a:t>0</a:t>
            </a:r>
            <a:endParaRPr lang="zh-CN" altLang="en-US" sz="1400" dirty="0">
              <a:latin typeface="Times "/>
            </a:endParaRPr>
          </a:p>
        </p:txBody>
      </p:sp>
      <p:grpSp>
        <p:nvGrpSpPr>
          <p:cNvPr id="79" name="组合 78"/>
          <p:cNvGrpSpPr/>
          <p:nvPr/>
        </p:nvGrpSpPr>
        <p:grpSpPr>
          <a:xfrm>
            <a:off x="5753035" y="2634378"/>
            <a:ext cx="128045" cy="130175"/>
            <a:chOff x="5476803" y="2392530"/>
            <a:chExt cx="108000" cy="108000"/>
          </a:xfrm>
        </p:grpSpPr>
        <p:cxnSp>
          <p:nvCxnSpPr>
            <p:cNvPr id="133" name="直接连接符 13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0" name="组合 79"/>
          <p:cNvGrpSpPr/>
          <p:nvPr/>
        </p:nvGrpSpPr>
        <p:grpSpPr>
          <a:xfrm>
            <a:off x="5602701" y="3417660"/>
            <a:ext cx="128045" cy="130175"/>
            <a:chOff x="5476803" y="2392530"/>
            <a:chExt cx="108000" cy="108000"/>
          </a:xfrm>
        </p:grpSpPr>
        <p:cxnSp>
          <p:nvCxnSpPr>
            <p:cNvPr id="131" name="直接连接符 13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2" name="直接连接符 13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1" name="组合 80"/>
          <p:cNvGrpSpPr/>
          <p:nvPr/>
        </p:nvGrpSpPr>
        <p:grpSpPr>
          <a:xfrm>
            <a:off x="5395726" y="3227334"/>
            <a:ext cx="128045" cy="130175"/>
            <a:chOff x="5476803" y="2392530"/>
            <a:chExt cx="108000" cy="108000"/>
          </a:xfrm>
        </p:grpSpPr>
        <p:cxnSp>
          <p:nvCxnSpPr>
            <p:cNvPr id="129" name="直接连接符 12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0" name="直接连接符 12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2" name="组合 81"/>
          <p:cNvGrpSpPr/>
          <p:nvPr/>
        </p:nvGrpSpPr>
        <p:grpSpPr>
          <a:xfrm>
            <a:off x="4967811" y="3500277"/>
            <a:ext cx="128045" cy="130175"/>
            <a:chOff x="5476803" y="2392530"/>
            <a:chExt cx="108000" cy="108000"/>
          </a:xfrm>
        </p:grpSpPr>
        <p:cxnSp>
          <p:nvCxnSpPr>
            <p:cNvPr id="127" name="直接连接符 12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3" name="组合 82"/>
          <p:cNvGrpSpPr/>
          <p:nvPr/>
        </p:nvGrpSpPr>
        <p:grpSpPr>
          <a:xfrm>
            <a:off x="5180060" y="3713010"/>
            <a:ext cx="128045" cy="130175"/>
            <a:chOff x="5476803" y="2392530"/>
            <a:chExt cx="108000" cy="108000"/>
          </a:xfrm>
        </p:grpSpPr>
        <p:cxnSp>
          <p:nvCxnSpPr>
            <p:cNvPr id="125" name="直接连接符 12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4" name="组合 83"/>
          <p:cNvGrpSpPr/>
          <p:nvPr/>
        </p:nvGrpSpPr>
        <p:grpSpPr>
          <a:xfrm>
            <a:off x="5594847" y="3705926"/>
            <a:ext cx="128045" cy="130175"/>
            <a:chOff x="5476803" y="2392530"/>
            <a:chExt cx="108000" cy="108000"/>
          </a:xfrm>
        </p:grpSpPr>
        <p:cxnSp>
          <p:nvCxnSpPr>
            <p:cNvPr id="123" name="直接连接符 12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5" name="组合 84"/>
          <p:cNvGrpSpPr/>
          <p:nvPr/>
        </p:nvGrpSpPr>
        <p:grpSpPr>
          <a:xfrm>
            <a:off x="5078014" y="2684785"/>
            <a:ext cx="128045" cy="130175"/>
            <a:chOff x="5476803" y="2392530"/>
            <a:chExt cx="108000" cy="108000"/>
          </a:xfrm>
        </p:grpSpPr>
        <p:cxnSp>
          <p:nvCxnSpPr>
            <p:cNvPr id="121" name="直接连接符 12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86" name="直接连接符 85"/>
          <p:cNvCxnSpPr/>
          <p:nvPr/>
        </p:nvCxnSpPr>
        <p:spPr>
          <a:xfrm>
            <a:off x="7004114" y="4017206"/>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a:off x="6396811" y="3878902"/>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6249498" y="4547869"/>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a:off x="5850847" y="4424037"/>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a:off x="6806994" y="4374401"/>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6861179" y="4217192"/>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6176187" y="4285353"/>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7068136" y="3778096"/>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6460834" y="4217192"/>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直接连接符 94"/>
          <p:cNvCxnSpPr/>
          <p:nvPr/>
        </p:nvCxnSpPr>
        <p:spPr>
          <a:xfrm flipH="1">
            <a:off x="4670628" y="2995156"/>
            <a:ext cx="3115757" cy="1271813"/>
          </a:xfrm>
          <a:prstGeom prst="line">
            <a:avLst/>
          </a:prstGeom>
          <a:ln w="9525"/>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flipV="1">
            <a:off x="5159877" y="2411211"/>
            <a:ext cx="2317640" cy="23090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7" name="组合 96"/>
          <p:cNvGrpSpPr/>
          <p:nvPr/>
        </p:nvGrpSpPr>
        <p:grpSpPr>
          <a:xfrm>
            <a:off x="6268767" y="2492477"/>
            <a:ext cx="128045" cy="130175"/>
            <a:chOff x="5476803" y="2392530"/>
            <a:chExt cx="108000" cy="108000"/>
          </a:xfrm>
        </p:grpSpPr>
        <p:cxnSp>
          <p:nvCxnSpPr>
            <p:cNvPr id="119" name="直接连接符 11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 name="组合 97"/>
          <p:cNvGrpSpPr/>
          <p:nvPr/>
        </p:nvGrpSpPr>
        <p:grpSpPr>
          <a:xfrm>
            <a:off x="6000698" y="2749873"/>
            <a:ext cx="128045" cy="130175"/>
            <a:chOff x="5476803" y="2392530"/>
            <a:chExt cx="108000" cy="108000"/>
          </a:xfrm>
        </p:grpSpPr>
        <p:cxnSp>
          <p:nvCxnSpPr>
            <p:cNvPr id="117" name="直接连接符 11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9" name="组合 98"/>
          <p:cNvGrpSpPr/>
          <p:nvPr/>
        </p:nvGrpSpPr>
        <p:grpSpPr>
          <a:xfrm>
            <a:off x="4867078" y="3887031"/>
            <a:ext cx="128045" cy="130175"/>
            <a:chOff x="5476803" y="2392530"/>
            <a:chExt cx="108000" cy="108000"/>
          </a:xfrm>
        </p:grpSpPr>
        <p:cxnSp>
          <p:nvCxnSpPr>
            <p:cNvPr id="115" name="直接连接符 11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0" name="组合 99"/>
          <p:cNvGrpSpPr/>
          <p:nvPr/>
        </p:nvGrpSpPr>
        <p:grpSpPr>
          <a:xfrm>
            <a:off x="5417532" y="2906560"/>
            <a:ext cx="128045" cy="130175"/>
            <a:chOff x="5476803" y="2392530"/>
            <a:chExt cx="108000" cy="108000"/>
          </a:xfrm>
        </p:grpSpPr>
        <p:cxnSp>
          <p:nvCxnSpPr>
            <p:cNvPr id="113" name="直接连接符 11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1" name="组合 100"/>
          <p:cNvGrpSpPr/>
          <p:nvPr/>
        </p:nvGrpSpPr>
        <p:grpSpPr>
          <a:xfrm>
            <a:off x="4989617" y="3179503"/>
            <a:ext cx="128045" cy="130175"/>
            <a:chOff x="5476803" y="2392530"/>
            <a:chExt cx="108000" cy="108000"/>
          </a:xfrm>
        </p:grpSpPr>
        <p:cxnSp>
          <p:nvCxnSpPr>
            <p:cNvPr id="111" name="直接连接符 11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02" name="直接连接符 101"/>
          <p:cNvCxnSpPr/>
          <p:nvPr/>
        </p:nvCxnSpPr>
        <p:spPr>
          <a:xfrm>
            <a:off x="6601902" y="4527947"/>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6729947" y="3952118"/>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4" name="直接连接符 103"/>
          <p:cNvCxnSpPr/>
          <p:nvPr/>
        </p:nvCxnSpPr>
        <p:spPr>
          <a:xfrm>
            <a:off x="6861179" y="3565363"/>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a:off x="7285790" y="3289825"/>
            <a:ext cx="128045"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106" name="对象 105"/>
          <p:cNvGraphicFramePr>
            <a:graphicFrameLocks noChangeAspect="1"/>
          </p:cNvGraphicFramePr>
          <p:nvPr/>
        </p:nvGraphicFramePr>
        <p:xfrm>
          <a:off x="7477518" y="5029949"/>
          <a:ext cx="263851" cy="260351"/>
        </p:xfrm>
        <a:graphic>
          <a:graphicData uri="http://schemas.openxmlformats.org/presentationml/2006/ole">
            <mc:AlternateContent xmlns:mc="http://schemas.openxmlformats.org/markup-compatibility/2006">
              <mc:Choice xmlns:v="urn:schemas-microsoft-com:vml" Requires="v">
                <p:oleObj name="Formula" r:id="rId2" imgW="137160" imgH="131040" progId="Equation.Ribbit">
                  <p:embed/>
                </p:oleObj>
              </mc:Choice>
              <mc:Fallback>
                <p:oleObj name="Formula" r:id="rId2" imgW="137160" imgH="131040" progId="Equation.Ribbit">
                  <p:embed/>
                  <p:pic>
                    <p:nvPicPr>
                      <p:cNvPr id="106" name="对象 105"/>
                      <p:cNvPicPr/>
                      <p:nvPr/>
                    </p:nvPicPr>
                    <p:blipFill>
                      <a:blip r:embed="rId3"/>
                      <a:stretch>
                        <a:fillRect/>
                      </a:stretch>
                    </p:blipFill>
                    <p:spPr>
                      <a:xfrm>
                        <a:off x="7477518" y="5029949"/>
                        <a:ext cx="263851" cy="260351"/>
                      </a:xfrm>
                      <a:prstGeom prst="rect">
                        <a:avLst/>
                      </a:prstGeom>
                    </p:spPr>
                  </p:pic>
                </p:oleObj>
              </mc:Fallback>
            </mc:AlternateContent>
          </a:graphicData>
        </a:graphic>
      </p:graphicFrame>
      <p:graphicFrame>
        <p:nvGraphicFramePr>
          <p:cNvPr id="107" name="对象 106"/>
          <p:cNvGraphicFramePr>
            <a:graphicFrameLocks noChangeAspect="1"/>
          </p:cNvGraphicFramePr>
          <p:nvPr/>
        </p:nvGraphicFramePr>
        <p:xfrm>
          <a:off x="4048512" y="2158333"/>
          <a:ext cx="273161" cy="260351"/>
        </p:xfrm>
        <a:graphic>
          <a:graphicData uri="http://schemas.openxmlformats.org/presentationml/2006/ole">
            <mc:AlternateContent xmlns:mc="http://schemas.openxmlformats.org/markup-compatibility/2006">
              <mc:Choice xmlns:v="urn:schemas-microsoft-com:vml" Requires="v">
                <p:oleObj name="Formula" r:id="rId4" imgW="141120" imgH="131040" progId="Equation.Ribbit">
                  <p:embed/>
                </p:oleObj>
              </mc:Choice>
              <mc:Fallback>
                <p:oleObj name="Formula" r:id="rId4" imgW="141120" imgH="131040" progId="Equation.Ribbit">
                  <p:embed/>
                  <p:pic>
                    <p:nvPicPr>
                      <p:cNvPr id="107" name="对象 106"/>
                      <p:cNvPicPr/>
                      <p:nvPr/>
                    </p:nvPicPr>
                    <p:blipFill>
                      <a:blip r:embed="rId5"/>
                      <a:stretch>
                        <a:fillRect/>
                      </a:stretch>
                    </p:blipFill>
                    <p:spPr>
                      <a:xfrm>
                        <a:off x="4048512" y="2158333"/>
                        <a:ext cx="273161" cy="260351"/>
                      </a:xfrm>
                      <a:prstGeom prst="rect">
                        <a:avLst/>
                      </a:prstGeom>
                    </p:spPr>
                  </p:pic>
                </p:oleObj>
              </mc:Fallback>
            </mc:AlternateContent>
          </a:graphicData>
        </a:graphic>
      </p:graphicFrame>
      <p:cxnSp>
        <p:nvCxnSpPr>
          <p:cNvPr id="108" name="直接连接符 107"/>
          <p:cNvCxnSpPr/>
          <p:nvPr/>
        </p:nvCxnSpPr>
        <p:spPr>
          <a:xfrm flipH="1">
            <a:off x="5545576" y="2158332"/>
            <a:ext cx="1120348" cy="2603678"/>
          </a:xfrm>
          <a:prstGeom prst="line">
            <a:avLst/>
          </a:prstGeom>
          <a:ln w="9525"/>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flipH="1">
            <a:off x="5308200" y="2524844"/>
            <a:ext cx="2304807" cy="2299766"/>
          </a:xfrm>
          <a:prstGeom prst="line">
            <a:avLst/>
          </a:prstGeom>
          <a:ln w="9525"/>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flipH="1">
            <a:off x="4901612" y="2298905"/>
            <a:ext cx="2408275" cy="2290645"/>
          </a:xfrm>
          <a:prstGeom prst="line">
            <a:avLst/>
          </a:prstGeom>
          <a:ln w="952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4952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
                                        </p:tgtEl>
                                        <p:attrNameLst>
                                          <p:attrName>style.visibility</p:attrName>
                                        </p:attrNameLst>
                                      </p:cBhvr>
                                      <p:to>
                                        <p:strVal val="visible"/>
                                      </p:to>
                                    </p:set>
                                    <p:animEffect transition="in" filter="fade">
                                      <p:cBhvr>
                                        <p:cTn id="12" dur="500"/>
                                        <p:tgtEl>
                                          <p:spTgt spid="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fade">
                                      <p:cBhvr>
                                        <p:cTn id="17" dur="500"/>
                                        <p:tgtEl>
                                          <p:spTgt spid="1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9"/>
                                        </p:tgtEl>
                                        <p:attrNameLst>
                                          <p:attrName>style.visibility</p:attrName>
                                        </p:attrNameLst>
                                      </p:cBhvr>
                                      <p:to>
                                        <p:strVal val="visible"/>
                                      </p:to>
                                    </p:set>
                                    <p:animEffect transition="in" filter="fade">
                                      <p:cBhvr>
                                        <p:cTn id="22" dur="500"/>
                                        <p:tgtEl>
                                          <p:spTgt spid="10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484783" y="187041"/>
            <a:ext cx="6081968" cy="6160750"/>
          </a:xfrm>
          <a:prstGeom prst="rect">
            <a:avLst/>
          </a:prstGeom>
        </p:spPr>
      </p:pic>
      <p:pic>
        <p:nvPicPr>
          <p:cNvPr id="2" name="图片 1">
            <a:extLst>
              <a:ext uri="{FF2B5EF4-FFF2-40B4-BE49-F238E27FC236}">
                <a16:creationId xmlns:a16="http://schemas.microsoft.com/office/drawing/2014/main" id="{8CDC58B8-2C25-1AD0-F1C8-1D8889E8EFE5}"/>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389640" y="3994030"/>
            <a:ext cx="6960058" cy="1561381"/>
          </a:xfrm>
          <a:prstGeom prst="rect">
            <a:avLst/>
          </a:prstGeom>
        </p:spPr>
      </p:pic>
      <p:pic>
        <p:nvPicPr>
          <p:cNvPr id="4" name="图片 3">
            <a:extLst>
              <a:ext uri="{FF2B5EF4-FFF2-40B4-BE49-F238E27FC236}">
                <a16:creationId xmlns:a16="http://schemas.microsoft.com/office/drawing/2014/main" id="{34862CC6-AF3C-EE33-3D4D-4C9C82568E7F}"/>
              </a:ext>
            </a:extLst>
          </p:cNvPr>
          <p:cNvPicPr>
            <a:picLocks noChangeAspect="1"/>
          </p:cNvPicPr>
          <p:nvPr/>
        </p:nvPicPr>
        <p:blipFill>
          <a:blip r:embed="rId4"/>
          <a:stretch>
            <a:fillRect/>
          </a:stretch>
        </p:blipFill>
        <p:spPr>
          <a:xfrm>
            <a:off x="4597642" y="5566038"/>
            <a:ext cx="2996715" cy="781753"/>
          </a:xfrm>
          <a:prstGeom prst="rect">
            <a:avLst/>
          </a:prstGeom>
        </p:spPr>
      </p:pic>
      <p:pic>
        <p:nvPicPr>
          <p:cNvPr id="7" name="图片 6">
            <a:extLst>
              <a:ext uri="{FF2B5EF4-FFF2-40B4-BE49-F238E27FC236}">
                <a16:creationId xmlns:a16="http://schemas.microsoft.com/office/drawing/2014/main" id="{5456257E-A46A-BA76-CC0D-85F17401FA08}"/>
              </a:ext>
            </a:extLst>
          </p:cNvPr>
          <p:cNvPicPr>
            <a:picLocks noChangeAspect="1"/>
          </p:cNvPicPr>
          <p:nvPr/>
        </p:nvPicPr>
        <p:blipFill>
          <a:blip r:embed="rId5"/>
          <a:stretch>
            <a:fillRect/>
          </a:stretch>
        </p:blipFill>
        <p:spPr>
          <a:xfrm>
            <a:off x="2915728" y="5706561"/>
            <a:ext cx="1681914" cy="641230"/>
          </a:xfrm>
          <a:prstGeom prst="rect">
            <a:avLst/>
          </a:prstGeom>
        </p:spPr>
      </p:pic>
    </p:spTree>
    <p:extLst>
      <p:ext uri="{BB962C8B-B14F-4D97-AF65-F5344CB8AC3E}">
        <p14:creationId xmlns:p14="http://schemas.microsoft.com/office/powerpoint/2010/main" val="144798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6CB7BC-EB86-EB9D-43FA-7CF23DBF28F0}"/>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08F3BC8A-C8E4-AC0B-C97E-3020B19806BE}"/>
              </a:ext>
            </a:extLst>
          </p:cNvPr>
          <p:cNvPicPr>
            <a:picLocks noChangeAspect="1"/>
          </p:cNvPicPr>
          <p:nvPr/>
        </p:nvPicPr>
        <p:blipFill>
          <a:blip r:embed="rId2"/>
          <a:stretch>
            <a:fillRect/>
          </a:stretch>
        </p:blipFill>
        <p:spPr>
          <a:xfrm>
            <a:off x="1118907" y="2274602"/>
            <a:ext cx="9413180" cy="3226788"/>
          </a:xfrm>
          <a:prstGeom prst="rect">
            <a:avLst/>
          </a:prstGeom>
        </p:spPr>
      </p:pic>
      <p:pic>
        <p:nvPicPr>
          <p:cNvPr id="6" name="图片 5">
            <a:extLst>
              <a:ext uri="{FF2B5EF4-FFF2-40B4-BE49-F238E27FC236}">
                <a16:creationId xmlns:a16="http://schemas.microsoft.com/office/drawing/2014/main" id="{7811D0A3-C432-FA31-6447-A9C4743BEC08}"/>
              </a:ext>
            </a:extLst>
          </p:cNvPr>
          <p:cNvPicPr>
            <a:picLocks noChangeAspect="1"/>
          </p:cNvPicPr>
          <p:nvPr/>
        </p:nvPicPr>
        <p:blipFill>
          <a:blip r:embed="rId3"/>
          <a:stretch>
            <a:fillRect/>
          </a:stretch>
        </p:blipFill>
        <p:spPr>
          <a:xfrm>
            <a:off x="1740945" y="1105065"/>
            <a:ext cx="6586089" cy="1082265"/>
          </a:xfrm>
          <a:prstGeom prst="rect">
            <a:avLst/>
          </a:prstGeom>
        </p:spPr>
      </p:pic>
      <p:pic>
        <p:nvPicPr>
          <p:cNvPr id="8" name="图片 7">
            <a:extLst>
              <a:ext uri="{FF2B5EF4-FFF2-40B4-BE49-F238E27FC236}">
                <a16:creationId xmlns:a16="http://schemas.microsoft.com/office/drawing/2014/main" id="{18A6A4A4-51D6-F722-33A2-D4CAAE80A234}"/>
              </a:ext>
            </a:extLst>
          </p:cNvPr>
          <p:cNvPicPr>
            <a:picLocks noChangeAspect="1"/>
          </p:cNvPicPr>
          <p:nvPr/>
        </p:nvPicPr>
        <p:blipFill>
          <a:blip r:embed="rId4"/>
          <a:stretch>
            <a:fillRect/>
          </a:stretch>
        </p:blipFill>
        <p:spPr>
          <a:xfrm>
            <a:off x="5063969" y="3493550"/>
            <a:ext cx="88905" cy="234962"/>
          </a:xfrm>
          <a:prstGeom prst="rect">
            <a:avLst/>
          </a:prstGeom>
        </p:spPr>
      </p:pic>
      <p:pic>
        <p:nvPicPr>
          <p:cNvPr id="10" name="图片 9">
            <a:extLst>
              <a:ext uri="{FF2B5EF4-FFF2-40B4-BE49-F238E27FC236}">
                <a16:creationId xmlns:a16="http://schemas.microsoft.com/office/drawing/2014/main" id="{4C25FB01-24F3-8A0E-2973-13E2EEF49E36}"/>
              </a:ext>
            </a:extLst>
          </p:cNvPr>
          <p:cNvPicPr>
            <a:picLocks noChangeAspect="1"/>
          </p:cNvPicPr>
          <p:nvPr/>
        </p:nvPicPr>
        <p:blipFill>
          <a:blip r:embed="rId4"/>
          <a:stretch>
            <a:fillRect/>
          </a:stretch>
        </p:blipFill>
        <p:spPr>
          <a:xfrm>
            <a:off x="5684292" y="3431439"/>
            <a:ext cx="88905" cy="234962"/>
          </a:xfrm>
          <a:prstGeom prst="rect">
            <a:avLst/>
          </a:prstGeom>
        </p:spPr>
      </p:pic>
      <p:pic>
        <p:nvPicPr>
          <p:cNvPr id="12" name="图片 11">
            <a:extLst>
              <a:ext uri="{FF2B5EF4-FFF2-40B4-BE49-F238E27FC236}">
                <a16:creationId xmlns:a16="http://schemas.microsoft.com/office/drawing/2014/main" id="{5B63476F-3B4B-5526-744B-66FBA833DDFB}"/>
              </a:ext>
            </a:extLst>
          </p:cNvPr>
          <p:cNvPicPr>
            <a:picLocks noChangeAspect="1"/>
          </p:cNvPicPr>
          <p:nvPr/>
        </p:nvPicPr>
        <p:blipFill>
          <a:blip r:embed="rId4"/>
          <a:stretch>
            <a:fillRect/>
          </a:stretch>
        </p:blipFill>
        <p:spPr>
          <a:xfrm>
            <a:off x="6186457" y="3431439"/>
            <a:ext cx="88905" cy="234962"/>
          </a:xfrm>
          <a:prstGeom prst="rect">
            <a:avLst/>
          </a:prstGeom>
        </p:spPr>
      </p:pic>
      <p:pic>
        <p:nvPicPr>
          <p:cNvPr id="14" name="图片 13">
            <a:extLst>
              <a:ext uri="{FF2B5EF4-FFF2-40B4-BE49-F238E27FC236}">
                <a16:creationId xmlns:a16="http://schemas.microsoft.com/office/drawing/2014/main" id="{E00E23DA-E72D-8120-673E-E1E9B25866AA}"/>
              </a:ext>
            </a:extLst>
          </p:cNvPr>
          <p:cNvPicPr>
            <a:picLocks noChangeAspect="1"/>
          </p:cNvPicPr>
          <p:nvPr/>
        </p:nvPicPr>
        <p:blipFill>
          <a:blip r:embed="rId5"/>
          <a:stretch>
            <a:fillRect/>
          </a:stretch>
        </p:blipFill>
        <p:spPr>
          <a:xfrm>
            <a:off x="7387962" y="3512601"/>
            <a:ext cx="114306" cy="196860"/>
          </a:xfrm>
          <a:prstGeom prst="rect">
            <a:avLst/>
          </a:prstGeom>
        </p:spPr>
      </p:pic>
      <p:pic>
        <p:nvPicPr>
          <p:cNvPr id="16" name="图片 15">
            <a:extLst>
              <a:ext uri="{FF2B5EF4-FFF2-40B4-BE49-F238E27FC236}">
                <a16:creationId xmlns:a16="http://schemas.microsoft.com/office/drawing/2014/main" id="{2000B64D-F73C-C2D8-E948-672B56CBAB19}"/>
              </a:ext>
            </a:extLst>
          </p:cNvPr>
          <p:cNvPicPr>
            <a:picLocks noChangeAspect="1"/>
          </p:cNvPicPr>
          <p:nvPr/>
        </p:nvPicPr>
        <p:blipFill>
          <a:blip r:embed="rId5"/>
          <a:stretch>
            <a:fillRect/>
          </a:stretch>
        </p:blipFill>
        <p:spPr>
          <a:xfrm>
            <a:off x="7972573" y="3494833"/>
            <a:ext cx="136430" cy="234962"/>
          </a:xfrm>
          <a:prstGeom prst="rect">
            <a:avLst/>
          </a:prstGeom>
        </p:spPr>
      </p:pic>
      <p:pic>
        <p:nvPicPr>
          <p:cNvPr id="18" name="图片 17">
            <a:extLst>
              <a:ext uri="{FF2B5EF4-FFF2-40B4-BE49-F238E27FC236}">
                <a16:creationId xmlns:a16="http://schemas.microsoft.com/office/drawing/2014/main" id="{8670C922-9ECD-FA9B-55F9-288E22F089FC}"/>
              </a:ext>
            </a:extLst>
          </p:cNvPr>
          <p:cNvPicPr>
            <a:picLocks noChangeAspect="1"/>
          </p:cNvPicPr>
          <p:nvPr/>
        </p:nvPicPr>
        <p:blipFill>
          <a:blip r:embed="rId5"/>
          <a:stretch>
            <a:fillRect/>
          </a:stretch>
        </p:blipFill>
        <p:spPr>
          <a:xfrm>
            <a:off x="8520593" y="3493550"/>
            <a:ext cx="114306" cy="196860"/>
          </a:xfrm>
          <a:prstGeom prst="rect">
            <a:avLst/>
          </a:prstGeom>
        </p:spPr>
      </p:pic>
      <p:pic>
        <p:nvPicPr>
          <p:cNvPr id="20" name="图片 19">
            <a:extLst>
              <a:ext uri="{FF2B5EF4-FFF2-40B4-BE49-F238E27FC236}">
                <a16:creationId xmlns:a16="http://schemas.microsoft.com/office/drawing/2014/main" id="{D6817AF7-CF37-BD4F-C653-F664172D7743}"/>
              </a:ext>
            </a:extLst>
          </p:cNvPr>
          <p:cNvPicPr>
            <a:picLocks noChangeAspect="1"/>
          </p:cNvPicPr>
          <p:nvPr/>
        </p:nvPicPr>
        <p:blipFill>
          <a:blip r:embed="rId4"/>
          <a:stretch>
            <a:fillRect/>
          </a:stretch>
        </p:blipFill>
        <p:spPr>
          <a:xfrm>
            <a:off x="4142798" y="3793000"/>
            <a:ext cx="88905" cy="234962"/>
          </a:xfrm>
          <a:prstGeom prst="rect">
            <a:avLst/>
          </a:prstGeom>
        </p:spPr>
      </p:pic>
      <p:pic>
        <p:nvPicPr>
          <p:cNvPr id="22" name="图片 21">
            <a:extLst>
              <a:ext uri="{FF2B5EF4-FFF2-40B4-BE49-F238E27FC236}">
                <a16:creationId xmlns:a16="http://schemas.microsoft.com/office/drawing/2014/main" id="{481052E8-AAC0-A175-C329-09DF8B75F587}"/>
              </a:ext>
            </a:extLst>
          </p:cNvPr>
          <p:cNvPicPr>
            <a:picLocks noChangeAspect="1"/>
          </p:cNvPicPr>
          <p:nvPr/>
        </p:nvPicPr>
        <p:blipFill>
          <a:blip r:embed="rId5"/>
          <a:stretch>
            <a:fillRect/>
          </a:stretch>
        </p:blipFill>
        <p:spPr>
          <a:xfrm>
            <a:off x="4120313" y="4208081"/>
            <a:ext cx="114306" cy="196860"/>
          </a:xfrm>
          <a:prstGeom prst="rect">
            <a:avLst/>
          </a:prstGeom>
        </p:spPr>
      </p:pic>
      <p:pic>
        <p:nvPicPr>
          <p:cNvPr id="24" name="图片 23">
            <a:extLst>
              <a:ext uri="{FF2B5EF4-FFF2-40B4-BE49-F238E27FC236}">
                <a16:creationId xmlns:a16="http://schemas.microsoft.com/office/drawing/2014/main" id="{812B0961-4888-07FB-822A-E147655A1B2C}"/>
              </a:ext>
            </a:extLst>
          </p:cNvPr>
          <p:cNvPicPr>
            <a:picLocks noChangeAspect="1"/>
          </p:cNvPicPr>
          <p:nvPr/>
        </p:nvPicPr>
        <p:blipFill>
          <a:blip r:embed="rId5"/>
          <a:stretch>
            <a:fillRect/>
          </a:stretch>
        </p:blipFill>
        <p:spPr>
          <a:xfrm>
            <a:off x="4142117" y="4585060"/>
            <a:ext cx="114306" cy="196860"/>
          </a:xfrm>
          <a:prstGeom prst="rect">
            <a:avLst/>
          </a:prstGeom>
        </p:spPr>
      </p:pic>
      <p:pic>
        <p:nvPicPr>
          <p:cNvPr id="26" name="图片 25">
            <a:extLst>
              <a:ext uri="{FF2B5EF4-FFF2-40B4-BE49-F238E27FC236}">
                <a16:creationId xmlns:a16="http://schemas.microsoft.com/office/drawing/2014/main" id="{E3808223-797C-3D83-F532-CC0644841E47}"/>
              </a:ext>
            </a:extLst>
          </p:cNvPr>
          <p:cNvPicPr>
            <a:picLocks noChangeAspect="1"/>
          </p:cNvPicPr>
          <p:nvPr/>
        </p:nvPicPr>
        <p:blipFill>
          <a:blip r:embed="rId5"/>
          <a:stretch>
            <a:fillRect/>
          </a:stretch>
        </p:blipFill>
        <p:spPr>
          <a:xfrm>
            <a:off x="4159560" y="4938949"/>
            <a:ext cx="114306" cy="196860"/>
          </a:xfrm>
          <a:prstGeom prst="rect">
            <a:avLst/>
          </a:prstGeom>
        </p:spPr>
      </p:pic>
      <p:pic>
        <p:nvPicPr>
          <p:cNvPr id="28" name="图片 27">
            <a:extLst>
              <a:ext uri="{FF2B5EF4-FFF2-40B4-BE49-F238E27FC236}">
                <a16:creationId xmlns:a16="http://schemas.microsoft.com/office/drawing/2014/main" id="{E12C6502-ADFC-4075-C953-8734AB14633C}"/>
              </a:ext>
            </a:extLst>
          </p:cNvPr>
          <p:cNvPicPr>
            <a:picLocks noChangeAspect="1"/>
          </p:cNvPicPr>
          <p:nvPr/>
        </p:nvPicPr>
        <p:blipFill>
          <a:blip r:embed="rId5"/>
          <a:stretch>
            <a:fillRect/>
          </a:stretch>
        </p:blipFill>
        <p:spPr>
          <a:xfrm>
            <a:off x="4423280" y="4938949"/>
            <a:ext cx="123009" cy="211849"/>
          </a:xfrm>
          <a:prstGeom prst="rect">
            <a:avLst/>
          </a:prstGeom>
        </p:spPr>
      </p:pic>
      <p:pic>
        <p:nvPicPr>
          <p:cNvPr id="30" name="图片 29">
            <a:extLst>
              <a:ext uri="{FF2B5EF4-FFF2-40B4-BE49-F238E27FC236}">
                <a16:creationId xmlns:a16="http://schemas.microsoft.com/office/drawing/2014/main" id="{92C7ABA6-BB67-9E76-EFA8-9D36CAD3BC3E}"/>
              </a:ext>
            </a:extLst>
          </p:cNvPr>
          <p:cNvPicPr>
            <a:picLocks noChangeAspect="1"/>
          </p:cNvPicPr>
          <p:nvPr/>
        </p:nvPicPr>
        <p:blipFill>
          <a:blip r:embed="rId6"/>
          <a:stretch>
            <a:fillRect/>
          </a:stretch>
        </p:blipFill>
        <p:spPr>
          <a:xfrm>
            <a:off x="4743860" y="1244182"/>
            <a:ext cx="215911" cy="158758"/>
          </a:xfrm>
          <a:prstGeom prst="rect">
            <a:avLst/>
          </a:prstGeom>
        </p:spPr>
      </p:pic>
      <p:pic>
        <p:nvPicPr>
          <p:cNvPr id="32" name="图片 31">
            <a:extLst>
              <a:ext uri="{FF2B5EF4-FFF2-40B4-BE49-F238E27FC236}">
                <a16:creationId xmlns:a16="http://schemas.microsoft.com/office/drawing/2014/main" id="{395788FF-69AC-D6A6-DA5F-8C19A7724F31}"/>
              </a:ext>
            </a:extLst>
          </p:cNvPr>
          <p:cNvPicPr>
            <a:picLocks noChangeAspect="1"/>
          </p:cNvPicPr>
          <p:nvPr/>
        </p:nvPicPr>
        <p:blipFill>
          <a:blip r:embed="rId7"/>
          <a:stretch>
            <a:fillRect/>
          </a:stretch>
        </p:blipFill>
        <p:spPr>
          <a:xfrm>
            <a:off x="6415885" y="1242356"/>
            <a:ext cx="133357" cy="152408"/>
          </a:xfrm>
          <a:prstGeom prst="rect">
            <a:avLst/>
          </a:prstGeom>
        </p:spPr>
      </p:pic>
    </p:spTree>
    <p:extLst>
      <p:ext uri="{BB962C8B-B14F-4D97-AF65-F5344CB8AC3E}">
        <p14:creationId xmlns:p14="http://schemas.microsoft.com/office/powerpoint/2010/main" val="11174163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解的稀疏性</a:t>
            </a:r>
          </a:p>
        </p:txBody>
      </p:sp>
      <p:sp>
        <p:nvSpPr>
          <p:cNvPr id="3" name="内容占位符 2"/>
          <p:cNvSpPr>
            <a:spLocks noGrp="1"/>
          </p:cNvSpPr>
          <p:nvPr>
            <p:ph idx="1"/>
          </p:nvPr>
        </p:nvSpPr>
        <p:spPr/>
        <p:txBody>
          <a:bodyPr/>
          <a:lstStyle/>
          <a:p>
            <a:r>
              <a:rPr lang="zh-CN" altLang="en-US" dirty="0"/>
              <a:t>最终模型：</a:t>
            </a:r>
            <a:endParaRPr lang="en-US" altLang="zh-CN" dirty="0"/>
          </a:p>
          <a:p>
            <a:endParaRPr lang="en-US" altLang="zh-CN" dirty="0"/>
          </a:p>
          <a:p>
            <a:r>
              <a:rPr lang="en-US" altLang="zh-CN" dirty="0"/>
              <a:t>KKT</a:t>
            </a:r>
            <a:r>
              <a:rPr lang="zh-CN" altLang="en-US" dirty="0"/>
              <a:t>条件</a:t>
            </a:r>
            <a:r>
              <a:rPr lang="zh-CN" altLang="en-US" dirty="0">
                <a:sym typeface="Wingdings" panose="05000000000000000000" pitchFamily="2" charset="2"/>
              </a:rPr>
              <a:t>：</a:t>
            </a:r>
            <a:r>
              <a:rPr lang="zh-CN" altLang="en-US" dirty="0">
                <a:solidFill>
                  <a:srgbClr val="FF0000"/>
                </a:solidFill>
                <a:sym typeface="Wingdings" panose="05000000000000000000" pitchFamily="2" charset="2"/>
              </a:rPr>
              <a:t>（满足此条件才能使用拉格朗日乘子法）</a:t>
            </a:r>
            <a:endParaRPr lang="en-US" altLang="zh-CN" dirty="0">
              <a:solidFill>
                <a:srgbClr val="FF0000"/>
              </a:solidFill>
              <a:sym typeface="Wingdings" panose="05000000000000000000" pitchFamily="2" charset="2"/>
            </a:endParaRPr>
          </a:p>
          <a:p>
            <a:endParaRPr lang="en-US" altLang="zh-CN" dirty="0">
              <a:solidFill>
                <a:srgbClr val="FF0000"/>
              </a:solidFill>
              <a:sym typeface="Wingdings" panose="05000000000000000000" pitchFamily="2" charset="2"/>
            </a:endParaRPr>
          </a:p>
          <a:p>
            <a:endParaRPr lang="en-US" altLang="zh-CN" dirty="0">
              <a:solidFill>
                <a:srgbClr val="FF0000"/>
              </a:solidFill>
              <a:sym typeface="Wingdings" panose="05000000000000000000" pitchFamily="2" charset="2"/>
            </a:endParaRPr>
          </a:p>
          <a:p>
            <a:endParaRPr lang="en-US" altLang="zh-CN" dirty="0">
              <a:solidFill>
                <a:srgbClr val="FF0000"/>
              </a:solidFill>
              <a:sym typeface="Wingdings" panose="05000000000000000000" pitchFamily="2" charset="2"/>
            </a:endParaRPr>
          </a:p>
          <a:p>
            <a:endParaRPr lang="en-US" altLang="zh-CN" dirty="0">
              <a:solidFill>
                <a:srgbClr val="FF0000"/>
              </a:solidFill>
              <a:sym typeface="Wingdings" panose="05000000000000000000" pitchFamily="2" charset="2"/>
            </a:endParaRPr>
          </a:p>
          <a:p>
            <a:endParaRPr lang="en-US" altLang="zh-CN" dirty="0">
              <a:solidFill>
                <a:srgbClr val="FF0000"/>
              </a:solidFill>
              <a:sym typeface="Wingdings" panose="05000000000000000000" pitchFamily="2" charset="2"/>
            </a:endParaRPr>
          </a:p>
          <a:p>
            <a:endParaRPr lang="zh-CN" altLang="en-US" dirty="0">
              <a:solidFill>
                <a:srgbClr val="FF000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5069" y="1202802"/>
            <a:ext cx="4577146" cy="360000"/>
          </a:xfrm>
          <a:prstGeom prst="rect">
            <a:avLst/>
          </a:prstGeom>
        </p:spPr>
      </p:pic>
      <p:sp>
        <p:nvSpPr>
          <p:cNvPr id="8" name="右箭头 7"/>
          <p:cNvSpPr/>
          <p:nvPr/>
        </p:nvSpPr>
        <p:spPr>
          <a:xfrm>
            <a:off x="6200560" y="4146334"/>
            <a:ext cx="318053" cy="306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881896" y="5406240"/>
            <a:ext cx="6789154" cy="83099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2400" dirty="0"/>
              <a:t>支持向量机解的</a:t>
            </a:r>
            <a:r>
              <a:rPr lang="zh-CN" altLang="en-US" sz="2400" dirty="0">
                <a:solidFill>
                  <a:schemeClr val="tx2"/>
                </a:solidFill>
              </a:rPr>
              <a:t>稀疏性</a:t>
            </a:r>
            <a:r>
              <a:rPr lang="en-US" altLang="zh-CN" sz="2400" dirty="0"/>
              <a:t>: </a:t>
            </a:r>
            <a:r>
              <a:rPr lang="zh-CN" altLang="en-US" sz="2400" dirty="0"/>
              <a:t>训练完成后</a:t>
            </a:r>
            <a:r>
              <a:rPr lang="en-US" altLang="zh-CN" sz="2400" dirty="0"/>
              <a:t>, </a:t>
            </a:r>
            <a:r>
              <a:rPr lang="zh-CN" altLang="en-US" sz="2400" dirty="0"/>
              <a:t>大部分的训练样本都不需保留</a:t>
            </a:r>
            <a:r>
              <a:rPr lang="en-US" altLang="zh-CN" sz="2400" dirty="0"/>
              <a:t>, </a:t>
            </a:r>
            <a:r>
              <a:rPr lang="zh-CN" altLang="en-US" sz="2400" dirty="0"/>
              <a:t>最终模型仅与支持向量有关</a:t>
            </a:r>
            <a:r>
              <a:rPr lang="en-US" altLang="zh-CN" sz="2400" dirty="0"/>
              <a:t>.</a:t>
            </a:r>
            <a:endParaRPr lang="zh-CN" altLang="en-US" sz="2200" dirty="0">
              <a:latin typeface="Verdana" panose="020B0604030504040204" pitchFamily="34" charset="0"/>
              <a:ea typeface="幼圆" panose="02010509060101010101" pitchFamily="49" charset="-122"/>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239" y="2435837"/>
            <a:ext cx="2822693" cy="1329043"/>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1858" y="4117218"/>
            <a:ext cx="1505843" cy="359695"/>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1472" y="4141603"/>
            <a:ext cx="847417" cy="310923"/>
          </a:xfrm>
          <a:prstGeom prst="rect">
            <a:avLst/>
          </a:prstGeom>
        </p:spPr>
      </p:pic>
      <p:sp>
        <p:nvSpPr>
          <p:cNvPr id="4" name="矩形 3"/>
          <p:cNvSpPr/>
          <p:nvPr/>
        </p:nvSpPr>
        <p:spPr>
          <a:xfrm>
            <a:off x="5860473" y="1039092"/>
            <a:ext cx="1910458" cy="6788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48353" y="3327709"/>
            <a:ext cx="2948334" cy="389726"/>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内容占位符 2"/>
          <p:cNvSpPr txBox="1">
            <a:spLocks/>
          </p:cNvSpPr>
          <p:nvPr/>
        </p:nvSpPr>
        <p:spPr>
          <a:xfrm>
            <a:off x="7888693" y="4071860"/>
            <a:ext cx="2704245" cy="451603"/>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solidFill>
                  <a:srgbClr val="FF0000"/>
                </a:solidFill>
              </a:rPr>
              <a:t>该样本对</a:t>
            </a:r>
            <a:r>
              <a:rPr lang="en-US" altLang="zh-CN" sz="2000" dirty="0">
                <a:solidFill>
                  <a:srgbClr val="FF0000"/>
                </a:solidFill>
              </a:rPr>
              <a:t>f(x)</a:t>
            </a:r>
            <a:r>
              <a:rPr lang="zh-CN" altLang="en-US" sz="2000" dirty="0">
                <a:solidFill>
                  <a:srgbClr val="FF0000"/>
                </a:solidFill>
              </a:rPr>
              <a:t>没有影响</a:t>
            </a:r>
          </a:p>
        </p:txBody>
      </p:sp>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21343" t="68693" r="25605"/>
          <a:stretch/>
        </p:blipFill>
        <p:spPr>
          <a:xfrm>
            <a:off x="3669405" y="4625800"/>
            <a:ext cx="1497497" cy="416088"/>
          </a:xfrm>
          <a:prstGeom prst="rect">
            <a:avLst/>
          </a:prstGeom>
        </p:spPr>
      </p:pic>
      <p:pic>
        <p:nvPicPr>
          <p:cNvPr id="18" name="图片 17"/>
          <p:cNvPicPr>
            <a:picLocks noChangeAspect="1"/>
          </p:cNvPicPr>
          <p:nvPr/>
        </p:nvPicPr>
        <p:blipFill rotWithShape="1">
          <a:blip r:embed="rId5">
            <a:extLst>
              <a:ext uri="{28A0092B-C50C-407E-A947-70E740481C1C}">
                <a14:useLocalDpi xmlns:a14="http://schemas.microsoft.com/office/drawing/2010/main" val="0"/>
              </a:ext>
            </a:extLst>
          </a:blip>
          <a:srcRect l="38740"/>
          <a:stretch/>
        </p:blipFill>
        <p:spPr>
          <a:xfrm>
            <a:off x="5197616" y="4644317"/>
            <a:ext cx="519125" cy="310923"/>
          </a:xfrm>
          <a:prstGeom prst="rect">
            <a:avLst/>
          </a:prstGeom>
        </p:spPr>
      </p:pic>
      <p:sp>
        <p:nvSpPr>
          <p:cNvPr id="19" name="右箭头 18"/>
          <p:cNvSpPr/>
          <p:nvPr/>
        </p:nvSpPr>
        <p:spPr>
          <a:xfrm>
            <a:off x="6200558" y="4656157"/>
            <a:ext cx="318053" cy="306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内容占位符 2"/>
          <p:cNvSpPr txBox="1">
            <a:spLocks/>
          </p:cNvSpPr>
          <p:nvPr/>
        </p:nvSpPr>
        <p:spPr>
          <a:xfrm>
            <a:off x="6952984" y="4603447"/>
            <a:ext cx="3448317" cy="451603"/>
          </a:xfrm>
          <a:prstGeom prst="rect">
            <a:avLst/>
          </a:prstGeom>
        </p:spPr>
        <p:txBody>
          <a:bodyPr vert="horz" lIns="91440" tIns="46800" rIns="91440" bIns="45720" rtlCol="0">
            <a:normAutofit fontScale="92500"/>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solidFill>
                  <a:srgbClr val="FF0000"/>
                </a:solidFill>
              </a:rPr>
              <a:t>该样本位于边界，为支持向量</a:t>
            </a:r>
          </a:p>
        </p:txBody>
      </p:sp>
      <p:pic>
        <p:nvPicPr>
          <p:cNvPr id="7" name="图片 6">
            <a:extLst>
              <a:ext uri="{FF2B5EF4-FFF2-40B4-BE49-F238E27FC236}">
                <a16:creationId xmlns:a16="http://schemas.microsoft.com/office/drawing/2014/main" id="{A1D7DF66-5CF8-6BF8-F3BA-9C1844B2694C}"/>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7492906" y="2013802"/>
            <a:ext cx="4343494" cy="1033302"/>
          </a:xfrm>
          <a:prstGeom prst="rect">
            <a:avLst/>
          </a:prstGeom>
        </p:spPr>
      </p:pic>
      <p:pic>
        <p:nvPicPr>
          <p:cNvPr id="11" name="图片 10">
            <a:extLst>
              <a:ext uri="{FF2B5EF4-FFF2-40B4-BE49-F238E27FC236}">
                <a16:creationId xmlns:a16="http://schemas.microsoft.com/office/drawing/2014/main" id="{F6D79D58-34CA-BC80-57C5-FE15CE62B29D}"/>
              </a:ext>
            </a:extLst>
          </p:cNvPr>
          <p:cNvPicPr>
            <a:picLocks noChangeAspect="1"/>
          </p:cNvPicPr>
          <p:nvPr/>
        </p:nvPicPr>
        <p:blipFill>
          <a:blip r:embed="rId7"/>
          <a:stretch>
            <a:fillRect/>
          </a:stretch>
        </p:blipFill>
        <p:spPr>
          <a:xfrm>
            <a:off x="-136730" y="2485921"/>
            <a:ext cx="3756078" cy="2835551"/>
          </a:xfrm>
          <a:prstGeom prst="rect">
            <a:avLst/>
          </a:prstGeom>
        </p:spPr>
      </p:pic>
    </p:spTree>
    <p:extLst>
      <p:ext uri="{BB962C8B-B14F-4D97-AF65-F5344CB8AC3E}">
        <p14:creationId xmlns:p14="http://schemas.microsoft.com/office/powerpoint/2010/main" val="211987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42"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1000"/>
                                        <p:tgtEl>
                                          <p:spTgt spid="4"/>
                                        </p:tgtEl>
                                      </p:cBhvr>
                                    </p:animEffect>
                                    <p:anim calcmode="lin" valueType="num">
                                      <p:cBhvr>
                                        <p:cTn id="44" dur="1000" fill="hold"/>
                                        <p:tgtEl>
                                          <p:spTgt spid="4"/>
                                        </p:tgtEl>
                                        <p:attrNameLst>
                                          <p:attrName>ppt_x</p:attrName>
                                        </p:attrNameLst>
                                      </p:cBhvr>
                                      <p:tavLst>
                                        <p:tav tm="0">
                                          <p:val>
                                            <p:strVal val="#ppt_x"/>
                                          </p:val>
                                        </p:tav>
                                        <p:tav tm="100000">
                                          <p:val>
                                            <p:strVal val="#ppt_x"/>
                                          </p:val>
                                        </p:tav>
                                      </p:tavLst>
                                    </p:anim>
                                    <p:anim calcmode="lin" valueType="num">
                                      <p:cBhvr>
                                        <p:cTn id="4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6">
                                            <p:txEl>
                                              <p:pRg st="0" end="0"/>
                                            </p:txEl>
                                          </p:spTgt>
                                        </p:tgtEl>
                                        <p:attrNameLst>
                                          <p:attrName>style.visibility</p:attrName>
                                        </p:attrNameLst>
                                      </p:cBhvr>
                                      <p:to>
                                        <p:strVal val="visible"/>
                                      </p:to>
                                    </p:set>
                                    <p:animEffect transition="in" filter="fade">
                                      <p:cBhvr>
                                        <p:cTn id="50" dur="500"/>
                                        <p:tgtEl>
                                          <p:spTgt spid="16">
                                            <p:txEl>
                                              <p:pRg st="0" end="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0">
                                            <p:txEl>
                                              <p:pRg st="0" end="0"/>
                                            </p:txEl>
                                          </p:spTgt>
                                        </p:tgtEl>
                                        <p:attrNameLst>
                                          <p:attrName>style.visibility</p:attrName>
                                        </p:attrNameLst>
                                      </p:cBhvr>
                                      <p:to>
                                        <p:strVal val="visible"/>
                                      </p:to>
                                    </p:set>
                                    <p:animEffect transition="in" filter="fade">
                                      <p:cBhvr>
                                        <p:cTn id="68"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4" grpId="0" animBg="1"/>
      <p:bldP spid="6" grpId="0" animBg="1"/>
      <p:bldP spid="16" grpId="0" build="p"/>
      <p:bldP spid="19" grpId="0" animBg="1"/>
      <p:bldP spid="20"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对偶问题求解</a:t>
            </a:r>
          </a:p>
        </p:txBody>
      </p:sp>
      <p:sp>
        <p:nvSpPr>
          <p:cNvPr id="3" name="内容占位符 2"/>
          <p:cNvSpPr>
            <a:spLocks noGrp="1"/>
          </p:cNvSpPr>
          <p:nvPr>
            <p:ph idx="1"/>
          </p:nvPr>
        </p:nvSpPr>
        <p:spPr/>
        <p:txBody>
          <a:bodyPr/>
          <a:lstStyle/>
          <a:p>
            <a:pPr>
              <a:lnSpc>
                <a:spcPct val="150000"/>
              </a:lnSpc>
            </a:pPr>
            <a:r>
              <a:rPr lang="zh-CN" altLang="en-US" dirty="0">
                <a:latin typeface="+mn-ea"/>
                <a:ea typeface="+mn-ea"/>
              </a:rPr>
              <a:t>以上问题有更高效的优化算法求解，即序列最小优化（</a:t>
            </a:r>
            <a:r>
              <a:rPr lang="en-US" altLang="zh-CN" dirty="0">
                <a:latin typeface="+mn-ea"/>
                <a:ea typeface="+mn-ea"/>
              </a:rPr>
              <a:t>SMO</a:t>
            </a:r>
            <a:r>
              <a:rPr lang="zh-CN" altLang="en-US" dirty="0">
                <a:latin typeface="+mn-ea"/>
                <a:ea typeface="+mn-ea"/>
              </a:rPr>
              <a:t>）算法。通过这个优化算法能得到</a:t>
            </a:r>
            <a:r>
              <a:rPr lang="en-US" altLang="zh-CN" dirty="0">
                <a:latin typeface="+mn-ea"/>
                <a:ea typeface="+mn-ea"/>
              </a:rPr>
              <a:t>α</a:t>
            </a:r>
            <a:r>
              <a:rPr lang="zh-CN" altLang="en-US" dirty="0">
                <a:latin typeface="+mn-ea"/>
                <a:ea typeface="+mn-ea"/>
              </a:rPr>
              <a:t>，再根据</a:t>
            </a:r>
            <a:r>
              <a:rPr lang="en-US" altLang="zh-CN" dirty="0">
                <a:latin typeface="+mn-ea"/>
                <a:ea typeface="+mn-ea"/>
              </a:rPr>
              <a:t>α</a:t>
            </a:r>
            <a:r>
              <a:rPr lang="zh-CN" altLang="en-US" dirty="0">
                <a:latin typeface="+mn-ea"/>
                <a:ea typeface="+mn-ea"/>
              </a:rPr>
              <a:t>，就可以求解出</a:t>
            </a:r>
            <a:r>
              <a:rPr lang="en-US" altLang="zh-CN" dirty="0">
                <a:latin typeface="+mn-ea"/>
                <a:ea typeface="+mn-ea"/>
              </a:rPr>
              <a:t>w</a:t>
            </a:r>
            <a:r>
              <a:rPr lang="zh-CN" altLang="en-US" dirty="0">
                <a:latin typeface="+mn-ea"/>
                <a:ea typeface="+mn-ea"/>
              </a:rPr>
              <a:t>和</a:t>
            </a:r>
            <a:r>
              <a:rPr lang="en-US" altLang="zh-CN" dirty="0">
                <a:latin typeface="+mn-ea"/>
                <a:ea typeface="+mn-ea"/>
              </a:rPr>
              <a:t>b</a:t>
            </a:r>
            <a:r>
              <a:rPr lang="zh-CN" altLang="en-US" dirty="0">
                <a:latin typeface="+mn-ea"/>
                <a:ea typeface="+mn-ea"/>
              </a:rPr>
              <a:t>，</a:t>
            </a:r>
            <a:r>
              <a:rPr lang="zh-CN" altLang="en-US" dirty="0">
                <a:solidFill>
                  <a:srgbClr val="FF0000"/>
                </a:solidFill>
                <a:latin typeface="+mn-ea"/>
                <a:ea typeface="+mn-ea"/>
              </a:rPr>
              <a:t>进而求得最初的目的：找到超平面，即</a:t>
            </a:r>
            <a:r>
              <a:rPr lang="en-US" altLang="zh-CN" dirty="0">
                <a:solidFill>
                  <a:srgbClr val="FF0000"/>
                </a:solidFill>
                <a:latin typeface="+mn-ea"/>
                <a:ea typeface="+mn-ea"/>
              </a:rPr>
              <a:t>"</a:t>
            </a:r>
            <a:r>
              <a:rPr lang="zh-CN" altLang="en-US" dirty="0">
                <a:solidFill>
                  <a:srgbClr val="FF0000"/>
                </a:solidFill>
                <a:latin typeface="+mn-ea"/>
                <a:ea typeface="+mn-ea"/>
              </a:rPr>
              <a:t>决策平面</a:t>
            </a:r>
            <a:r>
              <a:rPr lang="en-US" altLang="zh-CN" dirty="0">
                <a:latin typeface="+mn-ea"/>
                <a:ea typeface="+mn-ea"/>
              </a:rPr>
              <a:t>"</a:t>
            </a:r>
            <a:r>
              <a:rPr lang="zh-CN" altLang="en-US" dirty="0">
                <a:latin typeface="+mn-ea"/>
                <a:ea typeface="+mn-ea"/>
              </a:rPr>
              <a:t>。</a:t>
            </a:r>
            <a:r>
              <a:rPr lang="en-US" altLang="zh-CN" b="1" dirty="0">
                <a:solidFill>
                  <a:srgbClr val="FF0000"/>
                </a:solidFill>
                <a:latin typeface="+mn-ea"/>
                <a:ea typeface="+mn-ea"/>
              </a:rPr>
              <a:t>wx+b=0</a:t>
            </a:r>
            <a:endParaRPr lang="zh-CN" altLang="en-US" b="1" dirty="0">
              <a:solidFill>
                <a:srgbClr val="FF0000"/>
              </a:solidFill>
              <a:latin typeface="+mn-ea"/>
              <a:ea typeface="+mn-ea"/>
            </a:endParaRPr>
          </a:p>
          <a:p>
            <a:pPr fontAlgn="base">
              <a:lnSpc>
                <a:spcPct val="150000"/>
              </a:lnSpc>
            </a:pPr>
            <a:r>
              <a:rPr lang="zh-CN" altLang="en-US" dirty="0">
                <a:latin typeface="+mn-ea"/>
                <a:ea typeface="+mn-ea"/>
              </a:rPr>
              <a:t>总结：为什么费力进行推导？因为要将最初的原始问题，转换到可以使用</a:t>
            </a:r>
            <a:r>
              <a:rPr lang="en-US" altLang="zh-CN" dirty="0">
                <a:latin typeface="+mn-ea"/>
                <a:ea typeface="+mn-ea"/>
              </a:rPr>
              <a:t>SMO</a:t>
            </a:r>
            <a:r>
              <a:rPr lang="zh-CN" altLang="en-US" dirty="0">
                <a:latin typeface="+mn-ea"/>
                <a:ea typeface="+mn-ea"/>
              </a:rPr>
              <a:t>算法求解的问题。</a:t>
            </a:r>
          </a:p>
          <a:p>
            <a:pPr>
              <a:lnSpc>
                <a:spcPct val="150000"/>
              </a:lnSpc>
            </a:pPr>
            <a:endParaRPr lang="en-US" altLang="zh-CN" dirty="0">
              <a:latin typeface="+mn-ea"/>
              <a:ea typeface="+mn-ea"/>
            </a:endParaRPr>
          </a:p>
        </p:txBody>
      </p:sp>
    </p:spTree>
    <p:extLst>
      <p:ext uri="{BB962C8B-B14F-4D97-AF65-F5344CB8AC3E}">
        <p14:creationId xmlns:p14="http://schemas.microsoft.com/office/powerpoint/2010/main" val="356465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3" name="内容占位符 2"/>
          <p:cNvSpPr>
            <a:spLocks noGrp="1"/>
          </p:cNvSpPr>
          <p:nvPr>
            <p:ph idx="1"/>
          </p:nvPr>
        </p:nvSpPr>
        <p:spPr/>
        <p:txBody>
          <a:bodyPr/>
          <a:lstStyle/>
          <a:p>
            <a:r>
              <a:rPr lang="zh-CN" altLang="en-US" dirty="0">
                <a:solidFill>
                  <a:schemeClr val="bg1">
                    <a:lumMod val="85000"/>
                  </a:schemeClr>
                </a:solidFill>
              </a:rPr>
              <a:t>间隔与支持向量</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对偶问题</a:t>
            </a:r>
            <a:endParaRPr lang="en-US" altLang="zh-CN" dirty="0">
              <a:solidFill>
                <a:schemeClr val="bg1">
                  <a:lumMod val="85000"/>
                </a:schemeClr>
              </a:solidFill>
            </a:endParaRPr>
          </a:p>
          <a:p>
            <a:endParaRPr lang="en-US" altLang="zh-CN" dirty="0"/>
          </a:p>
          <a:p>
            <a:r>
              <a:rPr lang="zh-CN" altLang="en-US" dirty="0"/>
              <a:t>核函数</a:t>
            </a:r>
            <a:endParaRPr lang="en-US" altLang="zh-CN" dirty="0"/>
          </a:p>
          <a:p>
            <a:endParaRPr lang="en-US" altLang="zh-CN" dirty="0">
              <a:solidFill>
                <a:schemeClr val="bg1">
                  <a:lumMod val="85000"/>
                </a:schemeClr>
              </a:solidFill>
            </a:endParaRPr>
          </a:p>
          <a:p>
            <a:r>
              <a:rPr lang="zh-CN" altLang="en-US" dirty="0">
                <a:solidFill>
                  <a:schemeClr val="bg1">
                    <a:lumMod val="85000"/>
                  </a:schemeClr>
                </a:solidFill>
              </a:rPr>
              <a:t>软间隔与正则化</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solidFill>
                  <a:schemeClr val="bg1">
                    <a:lumMod val="85000"/>
                  </a:schemeClr>
                </a:solidFill>
              </a:rPr>
              <a:t>支持向量回归</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solidFill>
                  <a:schemeClr val="bg1">
                    <a:lumMod val="85000"/>
                  </a:schemeClr>
                </a:solidFill>
              </a:rPr>
              <a:t>核方法</a:t>
            </a:r>
          </a:p>
        </p:txBody>
      </p:sp>
    </p:spTree>
    <p:extLst>
      <p:ext uri="{BB962C8B-B14F-4D97-AF65-F5344CB8AC3E}">
        <p14:creationId xmlns:p14="http://schemas.microsoft.com/office/powerpoint/2010/main" val="38214260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15018" y="183201"/>
            <a:ext cx="7886700" cy="570310"/>
          </a:xfrm>
        </p:spPr>
        <p:txBody>
          <a:bodyPr vert="horz" lIns="91440" tIns="45720" rIns="91440" bIns="45720" rtlCol="0" anchor="ctr">
            <a:normAutofit fontScale="90000"/>
          </a:bodyPr>
          <a:lstStyle/>
          <a:p>
            <a:r>
              <a:rPr lang="en-US" altLang="zh-CN" dirty="0" err="1"/>
              <a:t>SVM</a:t>
            </a:r>
            <a:r>
              <a:rPr altLang="en-US" dirty="0" err="1"/>
              <a:t>类别</a:t>
            </a:r>
            <a:endParaRPr altLang="zh-CN" dirty="0"/>
          </a:p>
        </p:txBody>
      </p:sp>
      <p:sp>
        <p:nvSpPr>
          <p:cNvPr id="53251" name="内容占位符 2"/>
          <p:cNvSpPr>
            <a:spLocks noGrp="1"/>
          </p:cNvSpPr>
          <p:nvPr>
            <p:ph idx="1"/>
          </p:nvPr>
        </p:nvSpPr>
        <p:spPr>
          <a:xfrm>
            <a:off x="1601806" y="1157133"/>
            <a:ext cx="9066195" cy="4998502"/>
          </a:xfrm>
        </p:spPr>
        <p:txBody>
          <a:bodyPr>
            <a:noAutofit/>
          </a:bodyPr>
          <a:lstStyle/>
          <a:p>
            <a:pPr eaLnBrk="1" hangingPunct="1">
              <a:lnSpc>
                <a:spcPct val="150000"/>
              </a:lnSpc>
            </a:pPr>
            <a:r>
              <a:rPr lang="en-US" altLang="zh-CN" sz="2000" dirty="0">
                <a:latin typeface="+mn-ea"/>
                <a:ea typeface="+mn-ea"/>
              </a:rPr>
              <a:t>SVM</a:t>
            </a:r>
            <a:r>
              <a:rPr altLang="en-US" sz="2000" dirty="0">
                <a:latin typeface="+mn-ea"/>
                <a:ea typeface="+mn-ea"/>
              </a:rPr>
              <a:t>是一种二分类模型，处理的数据可以分为三类：</a:t>
            </a:r>
            <a:endParaRPr lang="en-US" altLang="zh-CN" sz="2000" dirty="0">
              <a:latin typeface="+mn-ea"/>
              <a:ea typeface="+mn-ea"/>
            </a:endParaRPr>
          </a:p>
          <a:p>
            <a:pPr lvl="1" eaLnBrk="1" hangingPunct="1">
              <a:lnSpc>
                <a:spcPct val="150000"/>
              </a:lnSpc>
              <a:buFont typeface="Wingdings" panose="05000000000000000000" pitchFamily="2" charset="2"/>
              <a:buChar char="p"/>
            </a:pPr>
            <a:r>
              <a:rPr altLang="en-US" dirty="0" err="1">
                <a:latin typeface="+mn-ea"/>
                <a:ea typeface="+mn-ea"/>
              </a:rPr>
              <a:t>线性可分，通过硬间隔最大化，学习线性分类器</a:t>
            </a:r>
            <a:r>
              <a:rPr altLang="en-US" dirty="0">
                <a:latin typeface="+mn-ea"/>
                <a:ea typeface="+mn-ea"/>
              </a:rPr>
              <a:t>。</a:t>
            </a:r>
          </a:p>
          <a:p>
            <a:pPr lvl="1" eaLnBrk="1" hangingPunct="1">
              <a:lnSpc>
                <a:spcPct val="150000"/>
              </a:lnSpc>
              <a:buFont typeface="Wingdings" panose="05000000000000000000" pitchFamily="2" charset="2"/>
              <a:buChar char="p"/>
            </a:pPr>
            <a:r>
              <a:rPr altLang="en-US" dirty="0" err="1">
                <a:latin typeface="+mn-ea"/>
                <a:ea typeface="+mn-ea"/>
              </a:rPr>
              <a:t>近似线性可分，通过软间隔最大化，学习线性分类器</a:t>
            </a:r>
            <a:endParaRPr altLang="en-US" dirty="0">
              <a:latin typeface="+mn-ea"/>
              <a:ea typeface="+mn-ea"/>
            </a:endParaRPr>
          </a:p>
          <a:p>
            <a:pPr lvl="1" eaLnBrk="1" hangingPunct="1">
              <a:lnSpc>
                <a:spcPct val="150000"/>
              </a:lnSpc>
              <a:buFont typeface="Wingdings" panose="05000000000000000000" pitchFamily="2" charset="2"/>
              <a:buChar char="p"/>
            </a:pPr>
            <a:r>
              <a:rPr altLang="en-US" dirty="0" err="1">
                <a:latin typeface="+mn-ea"/>
                <a:ea typeface="+mn-ea"/>
              </a:rPr>
              <a:t>线性不可分，通过核函数以及软间隔最大化，学习非线性分类器</a:t>
            </a:r>
            <a:endParaRPr altLang="en-US" dirty="0">
              <a:latin typeface="+mn-ea"/>
              <a:ea typeface="+mn-ea"/>
            </a:endParaRPr>
          </a:p>
          <a:p>
            <a:pPr eaLnBrk="1" hangingPunct="1">
              <a:lnSpc>
                <a:spcPct val="150000"/>
              </a:lnSpc>
            </a:pPr>
            <a:r>
              <a:rPr altLang="en-US" sz="2000" dirty="0">
                <a:latin typeface="+mn-ea"/>
                <a:ea typeface="+mn-ea"/>
              </a:rPr>
              <a:t>线性分类器，在平面上对应直线；非线性分类器，在平面上对应曲线。</a:t>
            </a:r>
          </a:p>
          <a:p>
            <a:pPr eaLnBrk="1" hangingPunct="1">
              <a:lnSpc>
                <a:spcPct val="150000"/>
              </a:lnSpc>
            </a:pPr>
            <a:r>
              <a:rPr altLang="en-US" sz="2000" dirty="0">
                <a:latin typeface="+mn-ea"/>
                <a:ea typeface="+mn-ea"/>
              </a:rPr>
              <a:t>硬间隔对应于线性可分数据集，可以将所有样本正确分类，也正因为如此，受噪声样本影响很大，不推荐。</a:t>
            </a:r>
          </a:p>
          <a:p>
            <a:pPr eaLnBrk="1" hangingPunct="1">
              <a:lnSpc>
                <a:spcPct val="150000"/>
              </a:lnSpc>
            </a:pPr>
            <a:r>
              <a:rPr altLang="en-US" sz="2000" dirty="0">
                <a:latin typeface="+mn-ea"/>
                <a:ea typeface="+mn-ea"/>
              </a:rPr>
              <a:t>软间隔对应于通常情况下的数据集（近似线性可分或线性不可分），允许一些超平面附近的样本被错误分类，从而提升了泛化性能。</a:t>
            </a:r>
            <a:r>
              <a:rPr altLang="en-US" sz="2000" dirty="0">
                <a:solidFill>
                  <a:srgbClr val="FF0000"/>
                </a:solidFill>
                <a:latin typeface="+mn-ea"/>
                <a:ea typeface="+mn-ea"/>
              </a:rPr>
              <a:t>松弛变量</a:t>
            </a:r>
            <a:r>
              <a:rPr altLang="en-US" sz="2000" dirty="0">
                <a:latin typeface="+mn-ea"/>
                <a:ea typeface="+mn-ea"/>
              </a:rPr>
              <a:t>调节错分率。</a:t>
            </a:r>
          </a:p>
        </p:txBody>
      </p:sp>
    </p:spTree>
    <p:extLst>
      <p:ext uri="{BB962C8B-B14F-4D97-AF65-F5344CB8AC3E}">
        <p14:creationId xmlns:p14="http://schemas.microsoft.com/office/powerpoint/2010/main" val="57199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5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25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2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21644" y="189827"/>
            <a:ext cx="7886700" cy="570310"/>
          </a:xfrm>
        </p:spPr>
        <p:txBody>
          <a:bodyPr vert="horz" lIns="91440" tIns="45720" rIns="91440" bIns="45720" rtlCol="0" anchor="ctr">
            <a:normAutofit fontScale="90000"/>
          </a:bodyPr>
          <a:lstStyle/>
          <a:p>
            <a:r>
              <a:rPr lang="zh-CN" altLang="en-US" dirty="0"/>
              <a:t>线性不可分</a:t>
            </a:r>
            <a:endParaRPr altLang="zh-CN" dirty="0"/>
          </a:p>
        </p:txBody>
      </p:sp>
      <p:sp>
        <p:nvSpPr>
          <p:cNvPr id="55299" name="内容占位符 2"/>
          <p:cNvSpPr>
            <a:spLocks noGrp="1"/>
          </p:cNvSpPr>
          <p:nvPr>
            <p:ph idx="1"/>
          </p:nvPr>
        </p:nvSpPr>
        <p:spPr>
          <a:xfrm>
            <a:off x="1628880" y="970204"/>
            <a:ext cx="4297467" cy="5223562"/>
          </a:xfrm>
        </p:spPr>
        <p:txBody>
          <a:bodyPr vert="horz" lIns="91440" tIns="46800" rIns="91440" bIns="45720" rtlCol="0">
            <a:noAutofit/>
          </a:bodyPr>
          <a:lstStyle/>
          <a:p>
            <a:pPr>
              <a:lnSpc>
                <a:spcPct val="150000"/>
              </a:lnSpc>
            </a:pPr>
            <a:r>
              <a:rPr altLang="en-US" sz="2000" dirty="0">
                <a:latin typeface="+mn-ea"/>
                <a:ea typeface="+mn-ea"/>
              </a:rPr>
              <a:t>直线不能很好的分开红点和蓝点。但是可以用一个介于红点与蓝点之间的类似圆的曲线将二者分开：</a:t>
            </a:r>
          </a:p>
          <a:p>
            <a:pPr>
              <a:lnSpc>
                <a:spcPct val="150000"/>
              </a:lnSpc>
            </a:pPr>
            <a:r>
              <a:rPr altLang="en-US" sz="2000" dirty="0">
                <a:latin typeface="+mn-ea"/>
                <a:ea typeface="+mn-ea"/>
              </a:rPr>
              <a:t>假设这个黄色的曲线就是圆，不妨设其方程为</a:t>
            </a:r>
            <a:r>
              <a:rPr lang="en-US" altLang="zh-CN" dirty="0"/>
              <a:t>x</a:t>
            </a:r>
            <a:r>
              <a:rPr lang="en-US" altLang="zh-CN" baseline="30000" dirty="0"/>
              <a:t>2</a:t>
            </a:r>
            <a:r>
              <a:rPr lang="en-US" altLang="zh-CN" dirty="0"/>
              <a:t>+y</a:t>
            </a:r>
            <a:r>
              <a:rPr lang="en-US" altLang="zh-CN" baseline="30000" dirty="0"/>
              <a:t>2</a:t>
            </a:r>
            <a:r>
              <a:rPr lang="en-US" altLang="zh-CN" dirty="0"/>
              <a:t>=1</a:t>
            </a:r>
            <a:r>
              <a:rPr altLang="en-US" sz="2000" dirty="0">
                <a:latin typeface="+mn-ea"/>
                <a:ea typeface="+mn-ea"/>
              </a:rPr>
              <a:t>。将</a:t>
            </a:r>
            <a:r>
              <a:rPr lang="en-US" altLang="zh-CN" sz="2000" dirty="0"/>
              <a:t>x</a:t>
            </a:r>
            <a:r>
              <a:rPr lang="en-US" altLang="zh-CN" sz="2000" baseline="30000" dirty="0"/>
              <a:t>2</a:t>
            </a:r>
            <a:r>
              <a:rPr altLang="en-US" sz="2000" dirty="0">
                <a:latin typeface="+mn-ea"/>
                <a:ea typeface="+mn-ea"/>
              </a:rPr>
              <a:t>映射为</a:t>
            </a:r>
            <a:r>
              <a:rPr lang="en-US" altLang="zh-CN" sz="2000" dirty="0">
                <a:latin typeface="+mn-ea"/>
                <a:ea typeface="+mn-ea"/>
              </a:rPr>
              <a:t>X</a:t>
            </a:r>
            <a:r>
              <a:rPr altLang="en-US" sz="2000" dirty="0">
                <a:latin typeface="+mn-ea"/>
                <a:ea typeface="+mn-ea"/>
              </a:rPr>
              <a:t>，</a:t>
            </a:r>
            <a:r>
              <a:rPr lang="en-US" altLang="zh-CN" sz="2000" dirty="0"/>
              <a:t>y</a:t>
            </a:r>
            <a:r>
              <a:rPr lang="en-US" altLang="zh-CN" sz="2000" baseline="30000" dirty="0"/>
              <a:t>2</a:t>
            </a:r>
            <a:r>
              <a:rPr altLang="en-US" sz="2000" dirty="0">
                <a:latin typeface="+mn-ea"/>
                <a:ea typeface="+mn-ea"/>
              </a:rPr>
              <a:t>映射为</a:t>
            </a:r>
            <a:r>
              <a:rPr lang="en-US" altLang="zh-CN" sz="2000" dirty="0">
                <a:latin typeface="+mn-ea"/>
                <a:ea typeface="+mn-ea"/>
              </a:rPr>
              <a:t>Y</a:t>
            </a:r>
            <a:r>
              <a:rPr altLang="en-US" sz="2000" dirty="0">
                <a:latin typeface="+mn-ea"/>
                <a:ea typeface="+mn-ea"/>
              </a:rPr>
              <a:t>，那么超平面变成了</a:t>
            </a:r>
            <a:r>
              <a:rPr lang="en-US" altLang="zh-CN" sz="2000" dirty="0">
                <a:latin typeface="+mn-ea"/>
                <a:ea typeface="+mn-ea"/>
              </a:rPr>
              <a:t>X+Y=1</a:t>
            </a:r>
            <a:r>
              <a:rPr altLang="en-US" sz="2000" dirty="0">
                <a:latin typeface="+mn-ea"/>
                <a:ea typeface="+mn-ea"/>
              </a:rPr>
              <a:t>。那么原空间的线性不可分问题，就变成了新空间的（近似）线性可分问题。 </a:t>
            </a:r>
            <a:r>
              <a:rPr altLang="en-US" sz="2000" dirty="0">
                <a:solidFill>
                  <a:srgbClr val="FF0000"/>
                </a:solidFill>
                <a:latin typeface="+mn-ea"/>
                <a:ea typeface="+mn-ea"/>
              </a:rPr>
              <a:t>核函数</a:t>
            </a:r>
            <a:r>
              <a:rPr altLang="en-US" sz="2000" dirty="0">
                <a:latin typeface="+mn-ea"/>
                <a:ea typeface="+mn-ea"/>
              </a:rPr>
              <a:t>完成这一功能，实现从低维空间到高维空间的映射。</a:t>
            </a:r>
            <a:endParaRPr lang="en-US" altLang="zh-CN" sz="2000" dirty="0">
              <a:latin typeface="+mn-ea"/>
              <a:ea typeface="+mn-ea"/>
            </a:endParaRPr>
          </a:p>
        </p:txBody>
      </p:sp>
      <p:pic>
        <p:nvPicPr>
          <p:cNvPr id="55300"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97827" y="1681978"/>
            <a:ext cx="4785640" cy="3697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椭圆 1">
            <a:extLst>
              <a:ext uri="{FF2B5EF4-FFF2-40B4-BE49-F238E27FC236}">
                <a16:creationId xmlns:a16="http://schemas.microsoft.com/office/drawing/2014/main" id="{90F85C0C-0F09-D5D5-0964-A6C16C471D57}"/>
              </a:ext>
            </a:extLst>
          </p:cNvPr>
          <p:cNvSpPr/>
          <p:nvPr/>
        </p:nvSpPr>
        <p:spPr>
          <a:xfrm>
            <a:off x="6962931" y="2522764"/>
            <a:ext cx="2473377" cy="22125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332463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41522" y="150071"/>
            <a:ext cx="7886700" cy="570310"/>
          </a:xfrm>
        </p:spPr>
        <p:txBody>
          <a:bodyPr vert="horz" lIns="91440" tIns="45720" rIns="91440" bIns="45720" rtlCol="0" anchor="ctr">
            <a:normAutofit fontScale="90000"/>
          </a:bodyPr>
          <a:lstStyle/>
          <a:p>
            <a:r>
              <a:rPr altLang="en-US" dirty="0" err="1"/>
              <a:t>核函数</a:t>
            </a:r>
            <a:endParaRPr altLang="zh-CN" dirty="0"/>
          </a:p>
        </p:txBody>
      </p:sp>
      <p:sp>
        <p:nvSpPr>
          <p:cNvPr id="56323" name="内容占位符 2"/>
          <p:cNvSpPr>
            <a:spLocks noGrp="1"/>
          </p:cNvSpPr>
          <p:nvPr>
            <p:ph idx="1"/>
          </p:nvPr>
        </p:nvSpPr>
        <p:spPr>
          <a:xfrm>
            <a:off x="1524001" y="1051115"/>
            <a:ext cx="9690339" cy="4104084"/>
          </a:xfrm>
        </p:spPr>
        <p:txBody>
          <a:bodyPr>
            <a:normAutofit/>
          </a:bodyPr>
          <a:lstStyle/>
          <a:p>
            <a:pPr eaLnBrk="1" hangingPunct="1">
              <a:lnSpc>
                <a:spcPct val="150000"/>
              </a:lnSpc>
            </a:pPr>
            <a:r>
              <a:rPr altLang="en-US" sz="2000" dirty="0">
                <a:latin typeface="+mn-ea"/>
                <a:ea typeface="+mn-ea"/>
              </a:rPr>
              <a:t>对于非线性的情况，</a:t>
            </a:r>
            <a:r>
              <a:rPr lang="en-US" altLang="zh-CN" sz="2000" dirty="0">
                <a:latin typeface="+mn-ea"/>
                <a:ea typeface="+mn-ea"/>
              </a:rPr>
              <a:t>SVM </a:t>
            </a:r>
            <a:r>
              <a:rPr altLang="en-US" sz="2000" dirty="0">
                <a:latin typeface="+mn-ea"/>
                <a:ea typeface="+mn-ea"/>
              </a:rPr>
              <a:t>的处理方法是选择一个核函数 </a:t>
            </a:r>
            <a:r>
              <a:rPr lang="en-US" altLang="zh-CN" sz="2000" dirty="0">
                <a:latin typeface="+mn-ea"/>
                <a:ea typeface="+mn-ea"/>
              </a:rPr>
              <a:t>κ(⋅,⋅) </a:t>
            </a:r>
            <a:r>
              <a:rPr altLang="en-US" sz="2000" dirty="0">
                <a:latin typeface="+mn-ea"/>
                <a:ea typeface="+mn-ea"/>
              </a:rPr>
              <a:t>，通过</a:t>
            </a:r>
            <a:r>
              <a:rPr altLang="en-US" sz="2000" dirty="0">
                <a:solidFill>
                  <a:srgbClr val="FF0000"/>
                </a:solidFill>
                <a:latin typeface="+mn-ea"/>
                <a:ea typeface="+mn-ea"/>
              </a:rPr>
              <a:t>将数据映射到高维空间</a:t>
            </a:r>
            <a:r>
              <a:rPr altLang="en-US" sz="2000" dirty="0">
                <a:latin typeface="+mn-ea"/>
                <a:ea typeface="+mn-ea"/>
              </a:rPr>
              <a:t>，最终在高维特征空间中构造出最优分离超平面，从而把平面上本身不好分的非线性数据分开。来解决在原始空间中线性不可分的问题。</a:t>
            </a:r>
          </a:p>
          <a:p>
            <a:pPr eaLnBrk="1" hangingPunct="1">
              <a:lnSpc>
                <a:spcPct val="150000"/>
              </a:lnSpc>
            </a:pPr>
            <a:endParaRPr altLang="en-US" sz="2000" dirty="0">
              <a:latin typeface="+mn-ea"/>
              <a:ea typeface="+mn-ea"/>
            </a:endParaRPr>
          </a:p>
        </p:txBody>
      </p:sp>
      <p:pic>
        <p:nvPicPr>
          <p:cNvPr id="5632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85687" y="3001358"/>
            <a:ext cx="6761066" cy="3129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79280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477978" y="1111245"/>
            <a:ext cx="6838950" cy="3152775"/>
          </a:xfrm>
          <a:prstGeom prst="rect">
            <a:avLst/>
          </a:prstGeom>
        </p:spPr>
      </p:pic>
      <p:sp>
        <p:nvSpPr>
          <p:cNvPr id="3" name="内容占位符 2"/>
          <p:cNvSpPr>
            <a:spLocks noGrp="1"/>
          </p:cNvSpPr>
          <p:nvPr>
            <p:ph idx="1"/>
          </p:nvPr>
        </p:nvSpPr>
        <p:spPr>
          <a:xfrm>
            <a:off x="1284793" y="4148926"/>
            <a:ext cx="8616950" cy="1127048"/>
          </a:xfrm>
        </p:spPr>
        <p:txBody>
          <a:bodyPr>
            <a:normAutofit/>
          </a:bodyPr>
          <a:lstStyle/>
          <a:p>
            <a:pPr>
              <a:lnSpc>
                <a:spcPct val="150000"/>
              </a:lnSpc>
            </a:pPr>
            <a:r>
              <a:rPr lang="zh-CN" altLang="en-US" dirty="0"/>
              <a:t>核函数的基本作用就是接受两个</a:t>
            </a:r>
            <a:r>
              <a:rPr lang="zh-CN" altLang="en-US" dirty="0">
                <a:solidFill>
                  <a:srgbClr val="FF0000"/>
                </a:solidFill>
              </a:rPr>
              <a:t>低维空间</a:t>
            </a:r>
            <a:r>
              <a:rPr lang="zh-CN" altLang="en-US" dirty="0"/>
              <a:t>里的向量，能够计算出经过某个变换后在</a:t>
            </a:r>
            <a:r>
              <a:rPr lang="zh-CN" altLang="en-US" dirty="0">
                <a:solidFill>
                  <a:srgbClr val="FF0000"/>
                </a:solidFill>
              </a:rPr>
              <a:t>高维空间</a:t>
            </a:r>
            <a:r>
              <a:rPr lang="zh-CN" altLang="en-US" dirty="0"/>
              <a:t>里的</a:t>
            </a:r>
            <a:r>
              <a:rPr lang="zh-CN" altLang="en-US" dirty="0">
                <a:solidFill>
                  <a:srgbClr val="FF0000"/>
                </a:solidFill>
              </a:rPr>
              <a:t>向量内积值</a:t>
            </a:r>
            <a:r>
              <a:rPr lang="zh-CN" altLang="en-US" dirty="0"/>
              <a:t>。                     </a:t>
            </a:r>
            <a:r>
              <a:rPr lang="en-US" altLang="zh-CN" dirty="0"/>
              <a:t>.</a:t>
            </a:r>
            <a:endParaRPr lang="zh-CN" altLang="en-US" dirty="0"/>
          </a:p>
        </p:txBody>
      </p:sp>
      <p:pic>
        <p:nvPicPr>
          <p:cNvPr id="6" name="图片 5">
            <a:extLst>
              <a:ext uri="{FF2B5EF4-FFF2-40B4-BE49-F238E27FC236}">
                <a16:creationId xmlns:a16="http://schemas.microsoft.com/office/drawing/2014/main" id="{C4B78F01-E167-C9F7-DA8D-D862BF9462BF}"/>
              </a:ext>
            </a:extLst>
          </p:cNvPr>
          <p:cNvPicPr>
            <a:picLocks noChangeAspect="1"/>
          </p:cNvPicPr>
          <p:nvPr/>
        </p:nvPicPr>
        <p:blipFill>
          <a:blip r:embed="rId3"/>
          <a:stretch>
            <a:fillRect/>
          </a:stretch>
        </p:blipFill>
        <p:spPr>
          <a:xfrm>
            <a:off x="4010452" y="1453243"/>
            <a:ext cx="1729773" cy="437917"/>
          </a:xfrm>
          <a:prstGeom prst="rect">
            <a:avLst/>
          </a:prstGeom>
        </p:spPr>
      </p:pic>
      <p:pic>
        <p:nvPicPr>
          <p:cNvPr id="8" name="图片 7">
            <a:extLst>
              <a:ext uri="{FF2B5EF4-FFF2-40B4-BE49-F238E27FC236}">
                <a16:creationId xmlns:a16="http://schemas.microsoft.com/office/drawing/2014/main" id="{B9976249-B899-D12C-6152-7571241AF101}"/>
              </a:ext>
            </a:extLst>
          </p:cNvPr>
          <p:cNvPicPr>
            <a:picLocks noChangeAspect="1"/>
          </p:cNvPicPr>
          <p:nvPr/>
        </p:nvPicPr>
        <p:blipFill>
          <a:blip r:embed="rId4"/>
          <a:stretch>
            <a:fillRect/>
          </a:stretch>
        </p:blipFill>
        <p:spPr>
          <a:xfrm>
            <a:off x="6402792" y="741536"/>
            <a:ext cx="1597160" cy="497129"/>
          </a:xfrm>
          <a:prstGeom prst="rect">
            <a:avLst/>
          </a:prstGeom>
        </p:spPr>
      </p:pic>
      <p:pic>
        <p:nvPicPr>
          <p:cNvPr id="10" name="图片 9">
            <a:extLst>
              <a:ext uri="{FF2B5EF4-FFF2-40B4-BE49-F238E27FC236}">
                <a16:creationId xmlns:a16="http://schemas.microsoft.com/office/drawing/2014/main" id="{5BC2DE73-A5E5-26B1-A030-8934F72D29FE}"/>
              </a:ext>
            </a:extLst>
          </p:cNvPr>
          <p:cNvPicPr>
            <a:picLocks noChangeAspect="1"/>
          </p:cNvPicPr>
          <p:nvPr/>
        </p:nvPicPr>
        <p:blipFill>
          <a:blip r:embed="rId5"/>
          <a:stretch>
            <a:fillRect/>
          </a:stretch>
        </p:blipFill>
        <p:spPr>
          <a:xfrm>
            <a:off x="1910414" y="2531246"/>
            <a:ext cx="758573" cy="452697"/>
          </a:xfrm>
          <a:prstGeom prst="rect">
            <a:avLst/>
          </a:prstGeom>
        </p:spPr>
      </p:pic>
      <p:pic>
        <p:nvPicPr>
          <p:cNvPr id="12" name="图片 11">
            <a:extLst>
              <a:ext uri="{FF2B5EF4-FFF2-40B4-BE49-F238E27FC236}">
                <a16:creationId xmlns:a16="http://schemas.microsoft.com/office/drawing/2014/main" id="{7950209F-AD27-EBD8-657E-02A31A381AD2}"/>
              </a:ext>
            </a:extLst>
          </p:cNvPr>
          <p:cNvPicPr>
            <a:picLocks noChangeAspect="1"/>
          </p:cNvPicPr>
          <p:nvPr/>
        </p:nvPicPr>
        <p:blipFill>
          <a:blip r:embed="rId6"/>
          <a:stretch>
            <a:fillRect/>
          </a:stretch>
        </p:blipFill>
        <p:spPr>
          <a:xfrm>
            <a:off x="1348678" y="1628729"/>
            <a:ext cx="2007181" cy="611382"/>
          </a:xfrm>
          <a:prstGeom prst="rect">
            <a:avLst/>
          </a:prstGeom>
        </p:spPr>
      </p:pic>
      <p:pic>
        <p:nvPicPr>
          <p:cNvPr id="14" name="图片 13">
            <a:extLst>
              <a:ext uri="{FF2B5EF4-FFF2-40B4-BE49-F238E27FC236}">
                <a16:creationId xmlns:a16="http://schemas.microsoft.com/office/drawing/2014/main" id="{24675764-1361-11D3-4F7B-51BDCF002FDC}"/>
              </a:ext>
            </a:extLst>
          </p:cNvPr>
          <p:cNvPicPr>
            <a:picLocks noChangeAspect="1"/>
          </p:cNvPicPr>
          <p:nvPr/>
        </p:nvPicPr>
        <p:blipFill>
          <a:blip r:embed="rId7"/>
          <a:stretch>
            <a:fillRect/>
          </a:stretch>
        </p:blipFill>
        <p:spPr>
          <a:xfrm>
            <a:off x="8286557" y="1779579"/>
            <a:ext cx="2626278" cy="460532"/>
          </a:xfrm>
          <a:prstGeom prst="rect">
            <a:avLst/>
          </a:prstGeom>
        </p:spPr>
      </p:pic>
      <p:sp>
        <p:nvSpPr>
          <p:cNvPr id="15" name="Rectangle 2">
            <a:extLst>
              <a:ext uri="{FF2B5EF4-FFF2-40B4-BE49-F238E27FC236}">
                <a16:creationId xmlns:a16="http://schemas.microsoft.com/office/drawing/2014/main" id="{02AB7F4F-C59F-1272-993D-EF05B8175FC8}"/>
              </a:ext>
            </a:extLst>
          </p:cNvPr>
          <p:cNvSpPr>
            <a:spLocks noChangeArrowheads="1"/>
          </p:cNvSpPr>
          <p:nvPr/>
        </p:nvSpPr>
        <p:spPr bwMode="auto">
          <a:xfrm>
            <a:off x="2187216" y="5377423"/>
            <a:ext cx="539740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rgbClr val="000000"/>
                </a:solidFill>
                <a:effectLst/>
                <a:latin typeface="Arial" panose="020B0604020202020204" pitchFamily="34" charset="0"/>
                <a:ea typeface="PingFang SC"/>
              </a:rPr>
              <a:t>能不能在原始空间找到一个函数</a:t>
            </a:r>
            <a:r>
              <a:rPr kumimoji="0" lang="zh-CN" altLang="zh-CN" sz="2400" b="0" i="1" u="none" strike="noStrike" cap="none" normalizeH="0" baseline="0" dirty="0">
                <a:ln>
                  <a:noFill/>
                </a:ln>
                <a:solidFill>
                  <a:srgbClr val="000000"/>
                </a:solidFill>
                <a:effectLst/>
                <a:latin typeface="Arial" panose="020B0604020202020204" pitchFamily="34" charset="0"/>
                <a:ea typeface="MathJax_Math-italic"/>
              </a:rPr>
              <a:t>K</a:t>
            </a:r>
            <a:r>
              <a:rPr kumimoji="0" lang="zh-CN" altLang="zh-CN" sz="2400" b="0" i="1" u="none" strike="noStrike" cap="none" normalizeH="0" baseline="0" dirty="0">
                <a:ln>
                  <a:noFill/>
                </a:ln>
                <a:solidFill>
                  <a:srgbClr val="000000"/>
                </a:solidFill>
                <a:effectLst/>
                <a:latin typeface="Arial" panose="020B0604020202020204" pitchFamily="34" charset="0"/>
                <a:ea typeface="MathJax_Main"/>
              </a:rPr>
              <a:t>(</a:t>
            </a:r>
            <a:r>
              <a:rPr kumimoji="0" lang="zh-CN" altLang="zh-CN" sz="2400" b="0" i="1" u="none" strike="noStrike" cap="none" normalizeH="0" baseline="0" dirty="0">
                <a:ln>
                  <a:noFill/>
                </a:ln>
                <a:solidFill>
                  <a:srgbClr val="000000"/>
                </a:solidFill>
                <a:effectLst/>
                <a:latin typeface="Arial" panose="020B0604020202020204" pitchFamily="34" charset="0"/>
                <a:ea typeface="MathJax_Math-italic"/>
              </a:rPr>
              <a:t>xi</a:t>
            </a:r>
            <a:r>
              <a:rPr kumimoji="0" lang="zh-CN" altLang="zh-CN" sz="2400" b="0" i="1" u="none" strike="noStrike" cap="none" normalizeH="0" baseline="0" dirty="0">
                <a:ln>
                  <a:noFill/>
                </a:ln>
                <a:solidFill>
                  <a:srgbClr val="000000"/>
                </a:solidFill>
                <a:effectLst/>
                <a:latin typeface="Arial" panose="020B0604020202020204" pitchFamily="34" charset="0"/>
                <a:ea typeface="MathJax_Main"/>
              </a:rPr>
              <a:t>,</a:t>
            </a:r>
            <a:r>
              <a:rPr kumimoji="0" lang="zh-CN" altLang="zh-CN" sz="2400" b="0" i="1" u="none" strike="noStrike" cap="none" normalizeH="0" baseline="0" dirty="0">
                <a:ln>
                  <a:noFill/>
                </a:ln>
                <a:solidFill>
                  <a:srgbClr val="000000"/>
                </a:solidFill>
                <a:effectLst/>
                <a:latin typeface="Arial" panose="020B0604020202020204" pitchFamily="34" charset="0"/>
                <a:ea typeface="MathJax_Math-italic"/>
              </a:rPr>
              <a:t>xj</a:t>
            </a:r>
            <a:r>
              <a:rPr kumimoji="0" lang="zh-CN" altLang="zh-CN" sz="2400" b="0" i="1" u="none" strike="noStrike" cap="none" normalizeH="0" baseline="0" dirty="0">
                <a:ln>
                  <a:noFill/>
                </a:ln>
                <a:solidFill>
                  <a:srgbClr val="000000"/>
                </a:solidFill>
                <a:effectLst/>
                <a:latin typeface="Arial" panose="020B0604020202020204" pitchFamily="34" charset="0"/>
                <a:ea typeface="MathJax_Main"/>
              </a:rPr>
              <a:t>)</a:t>
            </a:r>
            <a:r>
              <a:rPr kumimoji="0" lang="en-US" altLang="zh-CN" sz="2400" b="0" i="0" u="none" strike="noStrike" cap="none" normalizeH="0" baseline="0" dirty="0">
                <a:ln>
                  <a:noFill/>
                </a:ln>
                <a:solidFill>
                  <a:srgbClr val="000000"/>
                </a:solidFill>
                <a:effectLst/>
                <a:latin typeface="Arial" panose="020B0604020202020204" pitchFamily="34" charset="0"/>
                <a:ea typeface="PingFang SC"/>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rgbClr val="000000"/>
                </a:solidFill>
                <a:effectLst/>
                <a:latin typeface="Arial" panose="020B0604020202020204" pitchFamily="34" charset="0"/>
                <a:ea typeface="PingFang SC"/>
              </a:rPr>
              <a:t>使得</a:t>
            </a:r>
            <a:r>
              <a:rPr kumimoji="0" lang="zh-CN" altLang="zh-CN" sz="2400" b="0" i="1" u="none" strike="noStrike" cap="none" normalizeH="0" baseline="0" dirty="0">
                <a:ln>
                  <a:noFill/>
                </a:ln>
                <a:solidFill>
                  <a:srgbClr val="000000"/>
                </a:solidFill>
                <a:effectLst/>
                <a:latin typeface="Arial" panose="020B0604020202020204" pitchFamily="34" charset="0"/>
                <a:ea typeface="MathJax_Math-italic"/>
              </a:rPr>
              <a:t>K</a:t>
            </a:r>
            <a:r>
              <a:rPr kumimoji="0" lang="zh-CN" altLang="zh-CN" sz="2400" b="0" i="1" u="none" strike="noStrike" cap="none" normalizeH="0" baseline="0" dirty="0">
                <a:ln>
                  <a:noFill/>
                </a:ln>
                <a:solidFill>
                  <a:srgbClr val="000000"/>
                </a:solidFill>
                <a:effectLst/>
                <a:latin typeface="Arial" panose="020B0604020202020204" pitchFamily="34" charset="0"/>
                <a:ea typeface="MathJax_Main"/>
              </a:rPr>
              <a:t>(</a:t>
            </a:r>
            <a:r>
              <a:rPr kumimoji="0" lang="zh-CN" altLang="zh-CN" sz="2400" b="0" i="1" u="none" strike="noStrike" cap="none" normalizeH="0" baseline="0" dirty="0">
                <a:ln>
                  <a:noFill/>
                </a:ln>
                <a:solidFill>
                  <a:srgbClr val="000000"/>
                </a:solidFill>
                <a:effectLst/>
                <a:latin typeface="Arial" panose="020B0604020202020204" pitchFamily="34" charset="0"/>
                <a:ea typeface="MathJax_Math-italic"/>
              </a:rPr>
              <a:t>xi</a:t>
            </a:r>
            <a:r>
              <a:rPr kumimoji="0" lang="zh-CN" altLang="zh-CN" sz="2400" b="0" i="1" u="none" strike="noStrike" cap="none" normalizeH="0" baseline="0" dirty="0">
                <a:ln>
                  <a:noFill/>
                </a:ln>
                <a:solidFill>
                  <a:srgbClr val="000000"/>
                </a:solidFill>
                <a:effectLst/>
                <a:latin typeface="Arial" panose="020B0604020202020204" pitchFamily="34" charset="0"/>
                <a:ea typeface="MathJax_Main"/>
              </a:rPr>
              <a:t>,</a:t>
            </a:r>
            <a:r>
              <a:rPr kumimoji="0" lang="zh-CN" altLang="zh-CN" sz="2400" b="0" i="1" u="none" strike="noStrike" cap="none" normalizeH="0" baseline="0" dirty="0">
                <a:ln>
                  <a:noFill/>
                </a:ln>
                <a:solidFill>
                  <a:srgbClr val="000000"/>
                </a:solidFill>
                <a:effectLst/>
                <a:latin typeface="Arial" panose="020B0604020202020204" pitchFamily="34" charset="0"/>
                <a:ea typeface="MathJax_Math-italic"/>
              </a:rPr>
              <a:t>xj</a:t>
            </a:r>
            <a:r>
              <a:rPr kumimoji="0" lang="zh-CN" altLang="zh-CN" sz="2400" b="0" i="1" u="none" strike="noStrike" cap="none" normalizeH="0" baseline="0" dirty="0">
                <a:ln>
                  <a:noFill/>
                </a:ln>
                <a:solidFill>
                  <a:srgbClr val="000000"/>
                </a:solidFill>
                <a:effectLst/>
                <a:latin typeface="Arial" panose="020B0604020202020204" pitchFamily="34" charset="0"/>
                <a:ea typeface="MathJax_Main"/>
              </a:rPr>
              <a:t>)=&lt;</a:t>
            </a:r>
            <a:r>
              <a:rPr kumimoji="0" lang="zh-CN" altLang="zh-CN" sz="2400" b="0" i="1" u="none" strike="noStrike" cap="none" normalizeH="0" baseline="0" dirty="0">
                <a:ln>
                  <a:noFill/>
                </a:ln>
                <a:solidFill>
                  <a:srgbClr val="000000"/>
                </a:solidFill>
                <a:effectLst/>
                <a:latin typeface="Arial" panose="020B0604020202020204" pitchFamily="34" charset="0"/>
                <a:ea typeface="MathJax_Math-italic"/>
              </a:rPr>
              <a:t>ϕ</a:t>
            </a:r>
            <a:r>
              <a:rPr kumimoji="0" lang="zh-CN" altLang="zh-CN" sz="2400" b="0" i="1" u="none" strike="noStrike" cap="none" normalizeH="0" baseline="0" dirty="0">
                <a:ln>
                  <a:noFill/>
                </a:ln>
                <a:solidFill>
                  <a:srgbClr val="000000"/>
                </a:solidFill>
                <a:effectLst/>
                <a:latin typeface="Arial" panose="020B0604020202020204" pitchFamily="34" charset="0"/>
                <a:ea typeface="MathJax_Main"/>
              </a:rPr>
              <a:t>(</a:t>
            </a:r>
            <a:r>
              <a:rPr kumimoji="0" lang="zh-CN" altLang="zh-CN" sz="2400" b="0" i="1" u="none" strike="noStrike" cap="none" normalizeH="0" baseline="0" dirty="0">
                <a:ln>
                  <a:noFill/>
                </a:ln>
                <a:solidFill>
                  <a:srgbClr val="000000"/>
                </a:solidFill>
                <a:effectLst/>
                <a:latin typeface="Arial" panose="020B0604020202020204" pitchFamily="34" charset="0"/>
                <a:ea typeface="MathJax_Math-italic"/>
              </a:rPr>
              <a:t>xj</a:t>
            </a:r>
            <a:r>
              <a:rPr kumimoji="0" lang="zh-CN" altLang="zh-CN" sz="2400" b="0" i="1" u="none" strike="noStrike" cap="none" normalizeH="0" baseline="0" dirty="0">
                <a:ln>
                  <a:noFill/>
                </a:ln>
                <a:solidFill>
                  <a:srgbClr val="000000"/>
                </a:solidFill>
                <a:effectLst/>
                <a:latin typeface="Arial" panose="020B0604020202020204" pitchFamily="34" charset="0"/>
                <a:ea typeface="MathJax_Main"/>
              </a:rPr>
              <a:t>),</a:t>
            </a:r>
            <a:r>
              <a:rPr kumimoji="0" lang="zh-CN" altLang="zh-CN" sz="2400" b="0" i="1" u="none" strike="noStrike" cap="none" normalizeH="0" baseline="0" dirty="0">
                <a:ln>
                  <a:noFill/>
                </a:ln>
                <a:solidFill>
                  <a:srgbClr val="000000"/>
                </a:solidFill>
                <a:effectLst/>
                <a:latin typeface="Arial" panose="020B0604020202020204" pitchFamily="34" charset="0"/>
                <a:ea typeface="MathJax_Math-italic"/>
              </a:rPr>
              <a:t>ϕ</a:t>
            </a:r>
            <a:r>
              <a:rPr kumimoji="0" lang="zh-CN" altLang="zh-CN" sz="2400" b="0" i="1" u="none" strike="noStrike" cap="none" normalizeH="0" baseline="0" dirty="0">
                <a:ln>
                  <a:noFill/>
                </a:ln>
                <a:solidFill>
                  <a:srgbClr val="000000"/>
                </a:solidFill>
                <a:effectLst/>
                <a:latin typeface="Arial" panose="020B0604020202020204" pitchFamily="34" charset="0"/>
                <a:ea typeface="MathJax_Main"/>
              </a:rPr>
              <a:t>(</a:t>
            </a:r>
            <a:r>
              <a:rPr kumimoji="0" lang="zh-CN" altLang="zh-CN" sz="2400" b="0" i="1" u="none" strike="noStrike" cap="none" normalizeH="0" baseline="0" dirty="0">
                <a:ln>
                  <a:noFill/>
                </a:ln>
                <a:solidFill>
                  <a:srgbClr val="000000"/>
                </a:solidFill>
                <a:effectLst/>
                <a:latin typeface="Arial" panose="020B0604020202020204" pitchFamily="34" charset="0"/>
                <a:ea typeface="MathJax_Math-italic"/>
              </a:rPr>
              <a:t>xj</a:t>
            </a:r>
            <a:r>
              <a:rPr kumimoji="0" lang="zh-CN" altLang="zh-CN" sz="2400" b="0" i="1" u="none" strike="noStrike" cap="none" normalizeH="0" baseline="0" dirty="0">
                <a:ln>
                  <a:noFill/>
                </a:ln>
                <a:solidFill>
                  <a:srgbClr val="000000"/>
                </a:solidFill>
                <a:effectLst/>
                <a:latin typeface="Arial" panose="020B0604020202020204" pitchFamily="34" charset="0"/>
                <a:ea typeface="MathJax_Main"/>
              </a:rPr>
              <a:t>)&gt;</a:t>
            </a:r>
            <a:r>
              <a:rPr kumimoji="0" lang="en-US" altLang="zh-CN" sz="2400" b="0" i="1" u="none" strike="noStrike" cap="none" normalizeH="0" baseline="0" dirty="0">
                <a:ln>
                  <a:noFill/>
                </a:ln>
                <a:solidFill>
                  <a:srgbClr val="000000"/>
                </a:solidFill>
                <a:effectLst/>
                <a:latin typeface="Arial" panose="020B0604020202020204" pitchFamily="34" charset="0"/>
                <a:ea typeface="PingFang SC"/>
              </a:rPr>
              <a:t> </a:t>
            </a:r>
            <a:r>
              <a:rPr kumimoji="0" lang="zh-CN" altLang="zh-CN" sz="2400" b="0" i="0" u="none" strike="noStrike" cap="none" normalizeH="0" baseline="0" dirty="0">
                <a:ln>
                  <a:noFill/>
                </a:ln>
                <a:solidFill>
                  <a:srgbClr val="000000"/>
                </a:solidFill>
                <a:effectLst/>
                <a:latin typeface="Arial" panose="020B0604020202020204" pitchFamily="34" charset="0"/>
                <a:ea typeface="PingFang SC"/>
              </a:rPr>
              <a:t>呢？</a:t>
            </a:r>
            <a:r>
              <a:rPr kumimoji="0" lang="zh-CN" altLang="zh-CN" sz="24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325516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73B2D5-6886-ECB8-3EEB-6C84728B7ADD}"/>
              </a:ext>
            </a:extLst>
          </p:cNvPr>
          <p:cNvSpPr>
            <a:spLocks noGrp="1"/>
          </p:cNvSpPr>
          <p:nvPr>
            <p:ph type="title"/>
          </p:nvPr>
        </p:nvSpPr>
        <p:spPr/>
        <p:txBody>
          <a:bodyPr/>
          <a:lstStyle/>
          <a:p>
            <a:endParaRPr lang="zh-CN" altLang="en-US"/>
          </a:p>
        </p:txBody>
      </p:sp>
      <p:sp>
        <p:nvSpPr>
          <p:cNvPr id="3" name="Rectangle 1">
            <a:extLst>
              <a:ext uri="{FF2B5EF4-FFF2-40B4-BE49-F238E27FC236}">
                <a16:creationId xmlns:a16="http://schemas.microsoft.com/office/drawing/2014/main" id="{1FB84049-F4F2-243D-EE7C-A074A0AB7E54}"/>
              </a:ext>
            </a:extLst>
          </p:cNvPr>
          <p:cNvSpPr>
            <a:spLocks noChangeArrowheads="1"/>
          </p:cNvSpPr>
          <p:nvPr/>
        </p:nvSpPr>
        <p:spPr bwMode="auto">
          <a:xfrm>
            <a:off x="741872" y="1305341"/>
            <a:ext cx="10860657"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1" i="0" u="none" strike="noStrike" cap="none" normalizeH="0" baseline="0" dirty="0">
                <a:ln>
                  <a:noFill/>
                </a:ln>
                <a:solidFill>
                  <a:srgbClr val="C00000"/>
                </a:solidFill>
                <a:effectLst/>
                <a:latin typeface="楷体" panose="02010609060101010101" pitchFamily="49" charset="-122"/>
                <a:ea typeface="楷体" panose="02010609060101010101" pitchFamily="49" charset="-122"/>
              </a:rPr>
              <a:t>1. 问题描述</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楷体" panose="02010609060101010101" pitchFamily="49" charset="-122"/>
                <a:ea typeface="楷体" panose="02010609060101010101" pitchFamily="49" charset="-122"/>
              </a:rPr>
              <a:t>    </a:t>
            </a:r>
            <a:r>
              <a:rPr kumimoji="0" lang="zh-CN" altLang="zh-CN" sz="2400" b="0" i="0" u="none" strike="noStrike" cap="none" normalizeH="0" baseline="0" dirty="0">
                <a:ln>
                  <a:noFill/>
                </a:ln>
                <a:solidFill>
                  <a:srgbClr val="000000"/>
                </a:solidFill>
                <a:effectLst/>
                <a:latin typeface="楷体" panose="02010609060101010101" pitchFamily="49" charset="-122"/>
                <a:ea typeface="楷体" panose="02010609060101010101" pitchFamily="49" charset="-122"/>
              </a:rPr>
              <a:t>给定两个向量(xi)和</a:t>
            </a:r>
            <a:r>
              <a:rPr kumimoji="0" lang="zh-CN" altLang="zh-CN" sz="2400" b="0" i="0" u="none" strike="noStrike" cap="none" normalizeH="0" baseline="0">
                <a:ln>
                  <a:noFill/>
                </a:ln>
                <a:solidFill>
                  <a:srgbClr val="000000"/>
                </a:solidFill>
                <a:effectLst/>
                <a:latin typeface="楷体" panose="02010609060101010101" pitchFamily="49" charset="-122"/>
                <a:ea typeface="楷体" panose="02010609060101010101" pitchFamily="49" charset="-122"/>
              </a:rPr>
              <a:t>(xj</a:t>
            </a:r>
            <a:r>
              <a:rPr kumimoji="0" lang="zh-CN" altLang="zh-CN" sz="2400" b="0" i="0" u="none" strike="noStrike" cap="none" normalizeH="0" baseline="0" dirty="0">
                <a:ln>
                  <a:noFill/>
                </a:ln>
                <a:solidFill>
                  <a:srgbClr val="000000"/>
                </a:solidFill>
                <a:effectLst/>
                <a:latin typeface="楷体" panose="02010609060101010101" pitchFamily="49" charset="-122"/>
                <a:ea typeface="楷体" panose="02010609060101010101" pitchFamily="49" charset="-122"/>
              </a:rPr>
              <a:t>)，我们的目标是要计算他们的内积I =&lt;xi, xj&gt;。现在假设我们通过某种非线性变换：</a:t>
            </a:r>
            <a:r>
              <a:rPr kumimoji="0" lang="zh-CN" altLang="zh-CN" sz="2400" b="0" i="1" u="none" strike="noStrike" cap="none" normalizeH="0" baseline="0" dirty="0">
                <a:ln>
                  <a:noFill/>
                </a:ln>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Φ:x→ϕ(x)</a:t>
            </a:r>
            <a:r>
              <a:rPr kumimoji="0" lang="zh-CN" altLang="zh-CN" sz="2400" b="0" i="0" u="none" strike="noStrike" cap="none" normalizeH="0" baseline="0" dirty="0">
                <a:ln>
                  <a:noFill/>
                </a:ln>
                <a:solidFill>
                  <a:srgbClr val="000000"/>
                </a:solidFill>
                <a:effectLst/>
                <a:latin typeface="楷体" panose="02010609060101010101" pitchFamily="49" charset="-122"/>
                <a:ea typeface="楷体" panose="02010609060101010101" pitchFamily="49" charset="-122"/>
              </a:rPr>
              <a:t> 把他们映射到某一个高维空间中去，那么映射后的向量就变成：</a:t>
            </a:r>
            <a:r>
              <a:rPr kumimoji="0" lang="en-US" altLang="zh-CN" sz="2400" b="1" i="1" u="none" strike="noStrike" cap="none" normalizeH="0" baseline="0" dirty="0">
                <a:ln>
                  <a:noFill/>
                </a:ln>
                <a:solidFill>
                  <a:srgbClr val="C00000"/>
                </a:solidFill>
                <a:effectLst/>
                <a:latin typeface="Times New Roman" panose="02020603050405020304" pitchFamily="18" charset="0"/>
                <a:ea typeface="楷体" panose="02010609060101010101" pitchFamily="49" charset="-122"/>
                <a:cs typeface="Times New Roman" panose="02020603050405020304" pitchFamily="18" charset="0"/>
              </a:rPr>
              <a:t>  </a:t>
            </a:r>
            <a:r>
              <a:rPr kumimoji="0" lang="zh-CN" altLang="zh-CN" sz="2400" b="1" i="1" u="none" strike="noStrike" cap="none" normalizeH="0" baseline="0" dirty="0">
                <a:ln>
                  <a:noFill/>
                </a:ln>
                <a:solidFill>
                  <a:srgbClr val="C00000"/>
                </a:solidFill>
                <a:effectLst/>
                <a:latin typeface="Times New Roman" panose="02020603050405020304" pitchFamily="18" charset="0"/>
                <a:ea typeface="楷体" panose="02010609060101010101" pitchFamily="49" charset="-122"/>
                <a:cs typeface="Times New Roman" panose="02020603050405020304" pitchFamily="18" charset="0"/>
              </a:rPr>
              <a:t>ϕ(xi)和ϕ(xj)</a:t>
            </a:r>
            <a:r>
              <a:rPr kumimoji="0" lang="zh-CN" altLang="zh-CN" sz="2400" b="0" i="0" u="none" strike="noStrike" cap="none" normalizeH="0" baseline="0" dirty="0">
                <a:ln>
                  <a:noFill/>
                </a:ln>
                <a:solidFill>
                  <a:srgbClr val="000000"/>
                </a:solidFill>
                <a:effectLst/>
                <a:latin typeface="楷体" panose="02010609060101010101" pitchFamily="49" charset="-122"/>
                <a:ea typeface="楷体" panose="02010609060101010101" pitchFamily="49" charset="-122"/>
              </a:rPr>
              <a:t>，</a:t>
            </a:r>
            <a:endParaRPr kumimoji="0" lang="en-US" altLang="zh-CN" sz="2400" b="0" i="0" u="none" strike="noStrike" cap="none" normalizeH="0" baseline="0" dirty="0">
              <a:ln>
                <a:noFill/>
              </a:ln>
              <a:solidFill>
                <a:srgbClr val="000000"/>
              </a:solidFill>
              <a:effectLst/>
              <a:latin typeface="楷体" panose="02010609060101010101" pitchFamily="49" charset="-122"/>
              <a:ea typeface="楷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2400" dirty="0">
                <a:solidFill>
                  <a:srgbClr val="000000"/>
                </a:solidFill>
                <a:latin typeface="楷体" panose="02010609060101010101" pitchFamily="49" charset="-122"/>
                <a:ea typeface="楷体" panose="02010609060101010101" pitchFamily="49" charset="-122"/>
              </a:rPr>
              <a:t>    </a:t>
            </a:r>
            <a:r>
              <a:rPr kumimoji="0" lang="zh-CN" altLang="zh-CN" sz="2400" b="0" i="0" u="none" strike="noStrike" cap="none" normalizeH="0" baseline="0" dirty="0">
                <a:ln>
                  <a:noFill/>
                </a:ln>
                <a:solidFill>
                  <a:srgbClr val="000000"/>
                </a:solidFill>
                <a:effectLst/>
                <a:latin typeface="楷体" panose="02010609060101010101" pitchFamily="49" charset="-122"/>
                <a:ea typeface="楷体" panose="02010609060101010101" pitchFamily="49" charset="-122"/>
              </a:rPr>
              <a:t>映射后的内积就变成：</a:t>
            </a:r>
            <a:r>
              <a:rPr lang="en-US" altLang="zh-CN" sz="2400" dirty="0">
                <a:solidFill>
                  <a:srgbClr val="000000"/>
                </a:solidFill>
                <a:latin typeface="楷体" panose="02010609060101010101" pitchFamily="49" charset="-122"/>
                <a:ea typeface="楷体" panose="02010609060101010101" pitchFamily="49" charset="-122"/>
              </a:rPr>
              <a:t> </a:t>
            </a:r>
            <a:r>
              <a:rPr kumimoji="0" lang="zh-CN" altLang="zh-CN" sz="2400" b="1" i="1" u="none" strike="noStrike" cap="none" normalizeH="0" baseline="0" dirty="0">
                <a:ln>
                  <a:noFill/>
                </a:ln>
                <a:solidFill>
                  <a:srgbClr val="C00000"/>
                </a:solidFill>
                <a:effectLst/>
                <a:latin typeface="Times New Roman" panose="02020603050405020304" pitchFamily="18" charset="0"/>
                <a:ea typeface="楷体" panose="02010609060101010101" pitchFamily="49" charset="-122"/>
                <a:cs typeface="Times New Roman" panose="02020603050405020304" pitchFamily="18" charset="0"/>
              </a:rPr>
              <a:t>I′= &lt;ϕ(xj)</a:t>
            </a:r>
            <a:r>
              <a:rPr kumimoji="0" lang="zh-CN" altLang="en-US" sz="2400" b="1" i="1" u="none" strike="noStrike" cap="none" normalizeH="0" baseline="0" dirty="0">
                <a:ln>
                  <a:noFill/>
                </a:ln>
                <a:solidFill>
                  <a:srgbClr val="C00000"/>
                </a:solidFill>
                <a:effectLst/>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2400" b="1" i="1" u="none" strike="noStrike" cap="none" normalizeH="0" baseline="0" dirty="0">
                <a:ln>
                  <a:noFill/>
                </a:ln>
                <a:solidFill>
                  <a:srgbClr val="C00000"/>
                </a:solidFill>
                <a:effectLst/>
                <a:latin typeface="Times New Roman" panose="02020603050405020304" pitchFamily="18" charset="0"/>
                <a:ea typeface="楷体" panose="02010609060101010101" pitchFamily="49" charset="-122"/>
                <a:cs typeface="Times New Roman" panose="02020603050405020304" pitchFamily="18" charset="0"/>
              </a:rPr>
              <a:t>ϕ(xj)&gt;</a:t>
            </a:r>
            <a:r>
              <a:rPr kumimoji="0" lang="en-US" altLang="zh-CN" sz="2400" b="0" i="0" u="none" strike="noStrike" cap="none" normalizeH="0" baseline="0" dirty="0">
                <a:ln>
                  <a:noFill/>
                </a:ln>
                <a:solidFill>
                  <a:srgbClr val="000000"/>
                </a:solidFill>
                <a:effectLst/>
                <a:latin typeface="楷体" panose="02010609060101010101" pitchFamily="49" charset="-122"/>
                <a:ea typeface="楷体" panose="02010609060101010101" pitchFamily="49" charset="-122"/>
              </a:rPr>
              <a:t> </a:t>
            </a:r>
            <a:endParaRPr kumimoji="0" lang="zh-CN" altLang="zh-CN" sz="24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800" b="1" i="0" u="none" strike="noStrike" cap="none" normalizeH="0" baseline="0" dirty="0">
              <a:ln>
                <a:noFill/>
              </a:ln>
              <a:solidFill>
                <a:srgbClr val="C00000"/>
              </a:solidFill>
              <a:effectLst/>
              <a:latin typeface="楷体" panose="02010609060101010101" pitchFamily="49" charset="-122"/>
              <a:ea typeface="楷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1" i="0" u="none" strike="noStrike" cap="none" normalizeH="0" baseline="0" dirty="0">
                <a:ln>
                  <a:noFill/>
                </a:ln>
                <a:solidFill>
                  <a:srgbClr val="C00000"/>
                </a:solidFill>
                <a:effectLst/>
                <a:latin typeface="楷体" panose="02010609060101010101" pitchFamily="49" charset="-122"/>
                <a:ea typeface="楷体" panose="02010609060101010101" pitchFamily="49" charset="-122"/>
              </a:rPr>
              <a:t>现在该如何计算映射后的内积呢？</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楷体" panose="02010609060101010101" pitchFamily="49" charset="-122"/>
                <a:ea typeface="楷体" panose="02010609060101010101" pitchFamily="49" charset="-122"/>
              </a:rPr>
              <a:t>   </a:t>
            </a:r>
            <a:r>
              <a:rPr kumimoji="0" lang="zh-CN" altLang="zh-CN" sz="2400" b="0" i="0" u="none" strike="noStrike" cap="none" normalizeH="0" baseline="0" dirty="0">
                <a:ln>
                  <a:noFill/>
                </a:ln>
                <a:solidFill>
                  <a:srgbClr val="000000"/>
                </a:solidFill>
                <a:effectLst/>
                <a:latin typeface="楷体" panose="02010609060101010101" pitchFamily="49" charset="-122"/>
                <a:ea typeface="楷体" panose="02010609060101010101" pitchFamily="49" charset="-122"/>
              </a:rPr>
              <a:t>传统方法是先计算映射后的向量ϕ(xi)和ϕ(xj)，然后再计算它俩的内积。但是这样做计算很复杂，因为映射到高维空间后的数据维度很高。比如，假设xi和xj在映射之后都是一个( 1×10000)维的向量，那么他们的内积计算就需要做10000次加法操作和10000次乘法操作，显然复杂度很高。</a:t>
            </a:r>
            <a:endParaRPr kumimoji="0" lang="zh-CN" altLang="zh-CN" sz="24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867667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引子</a:t>
            </a:r>
          </a:p>
        </p:txBody>
      </p:sp>
      <p:sp>
        <p:nvSpPr>
          <p:cNvPr id="4" name="内容占位符 3"/>
          <p:cNvSpPr>
            <a:spLocks noGrp="1"/>
          </p:cNvSpPr>
          <p:nvPr>
            <p:ph idx="1"/>
          </p:nvPr>
        </p:nvSpPr>
        <p:spPr>
          <a:xfrm>
            <a:off x="1756244" y="1114824"/>
            <a:ext cx="8616950" cy="451134"/>
          </a:xfrm>
        </p:spPr>
        <p:txBody>
          <a:bodyPr/>
          <a:lstStyle/>
          <a:p>
            <a:pPr marL="0" indent="0">
              <a:buNone/>
            </a:pPr>
            <a:r>
              <a:rPr lang="en-US" altLang="zh-CN" dirty="0"/>
              <a:t>-Q:</a:t>
            </a:r>
            <a:r>
              <a:rPr lang="zh-CN" altLang="en-US" dirty="0"/>
              <a:t>将训练样本分开的超平面可能有很多</a:t>
            </a:r>
            <a:r>
              <a:rPr lang="en-US" altLang="zh-CN" dirty="0"/>
              <a:t>, </a:t>
            </a:r>
            <a:r>
              <a:rPr lang="zh-CN" altLang="en-US" dirty="0"/>
              <a:t>哪一个好呢</a:t>
            </a:r>
            <a:r>
              <a:rPr lang="en-US" altLang="zh-CN" dirty="0"/>
              <a:t>? </a:t>
            </a:r>
          </a:p>
        </p:txBody>
      </p:sp>
      <p:sp>
        <p:nvSpPr>
          <p:cNvPr id="69" name="内容占位符 3"/>
          <p:cNvSpPr txBox="1">
            <a:spLocks/>
          </p:cNvSpPr>
          <p:nvPr/>
        </p:nvSpPr>
        <p:spPr>
          <a:xfrm>
            <a:off x="1692222" y="5326738"/>
            <a:ext cx="8616950" cy="5167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-A:</a:t>
            </a:r>
            <a:r>
              <a:rPr lang="zh-CN" altLang="en-US" dirty="0"/>
              <a:t>应选择</a:t>
            </a:r>
            <a:r>
              <a:rPr lang="en-US" altLang="zh-CN" dirty="0"/>
              <a:t>”</a:t>
            </a:r>
            <a:r>
              <a:rPr lang="zh-CN" altLang="en-US" dirty="0">
                <a:solidFill>
                  <a:schemeClr val="tx2"/>
                </a:solidFill>
              </a:rPr>
              <a:t>正中间</a:t>
            </a:r>
            <a:r>
              <a:rPr lang="en-US" altLang="zh-CN" dirty="0"/>
              <a:t>”, </a:t>
            </a:r>
            <a:r>
              <a:rPr lang="zh-CN" altLang="en-US" dirty="0"/>
              <a:t>容忍性好</a:t>
            </a:r>
            <a:r>
              <a:rPr lang="en-US" altLang="zh-CN" dirty="0"/>
              <a:t>, </a:t>
            </a:r>
            <a:r>
              <a:rPr lang="zh-CN" altLang="en-US" dirty="0"/>
              <a:t>鲁棒性高</a:t>
            </a:r>
            <a:r>
              <a:rPr lang="en-US" altLang="zh-CN" dirty="0"/>
              <a:t>, </a:t>
            </a:r>
            <a:r>
              <a:rPr lang="zh-CN" altLang="en-US" dirty="0"/>
              <a:t>泛化能力最强</a:t>
            </a:r>
            <a:r>
              <a:rPr lang="en-US" altLang="zh-CN" dirty="0"/>
              <a:t>.</a:t>
            </a:r>
            <a:endParaRPr lang="zh-CN" altLang="en-US" dirty="0"/>
          </a:p>
        </p:txBody>
      </p:sp>
      <p:cxnSp>
        <p:nvCxnSpPr>
          <p:cNvPr id="76" name="直接箭头连接符 75"/>
          <p:cNvCxnSpPr/>
          <p:nvPr/>
        </p:nvCxnSpPr>
        <p:spPr>
          <a:xfrm flipH="1" flipV="1">
            <a:off x="4445247" y="1916809"/>
            <a:ext cx="0" cy="3037427"/>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77" name="直接箭头连接符 76"/>
          <p:cNvCxnSpPr/>
          <p:nvPr/>
        </p:nvCxnSpPr>
        <p:spPr>
          <a:xfrm>
            <a:off x="4435530" y="4954308"/>
            <a:ext cx="3585255"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78" name="文本框 77"/>
          <p:cNvSpPr txBox="1"/>
          <p:nvPr/>
        </p:nvSpPr>
        <p:spPr>
          <a:xfrm>
            <a:off x="4219869" y="4856042"/>
            <a:ext cx="274434" cy="307777"/>
          </a:xfrm>
          <a:prstGeom prst="rect">
            <a:avLst/>
          </a:prstGeom>
          <a:noFill/>
        </p:spPr>
        <p:txBody>
          <a:bodyPr wrap="none" rtlCol="0">
            <a:spAutoFit/>
          </a:bodyPr>
          <a:lstStyle/>
          <a:p>
            <a:r>
              <a:rPr lang="en-US" altLang="zh-CN" sz="1400" dirty="0">
                <a:latin typeface="Times "/>
              </a:rPr>
              <a:t>0</a:t>
            </a:r>
            <a:endParaRPr lang="zh-CN" altLang="en-US" sz="1400" dirty="0">
              <a:latin typeface="Times "/>
            </a:endParaRPr>
          </a:p>
        </p:txBody>
      </p:sp>
      <p:grpSp>
        <p:nvGrpSpPr>
          <p:cNvPr id="79" name="组合 78"/>
          <p:cNvGrpSpPr/>
          <p:nvPr/>
        </p:nvGrpSpPr>
        <p:grpSpPr>
          <a:xfrm>
            <a:off x="5753035" y="2634378"/>
            <a:ext cx="128045" cy="130175"/>
            <a:chOff x="5476803" y="2392530"/>
            <a:chExt cx="108000" cy="108000"/>
          </a:xfrm>
        </p:grpSpPr>
        <p:cxnSp>
          <p:nvCxnSpPr>
            <p:cNvPr id="133" name="直接连接符 13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0" name="组合 79"/>
          <p:cNvGrpSpPr/>
          <p:nvPr/>
        </p:nvGrpSpPr>
        <p:grpSpPr>
          <a:xfrm>
            <a:off x="5602701" y="3417660"/>
            <a:ext cx="128045" cy="130175"/>
            <a:chOff x="5476803" y="2392530"/>
            <a:chExt cx="108000" cy="108000"/>
          </a:xfrm>
        </p:grpSpPr>
        <p:cxnSp>
          <p:nvCxnSpPr>
            <p:cNvPr id="131" name="直接连接符 13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2" name="直接连接符 13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1" name="组合 80"/>
          <p:cNvGrpSpPr/>
          <p:nvPr/>
        </p:nvGrpSpPr>
        <p:grpSpPr>
          <a:xfrm>
            <a:off x="5395726" y="3227334"/>
            <a:ext cx="128045" cy="130175"/>
            <a:chOff x="5476803" y="2392530"/>
            <a:chExt cx="108000" cy="108000"/>
          </a:xfrm>
        </p:grpSpPr>
        <p:cxnSp>
          <p:nvCxnSpPr>
            <p:cNvPr id="129" name="直接连接符 12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0" name="直接连接符 12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2" name="组合 81"/>
          <p:cNvGrpSpPr/>
          <p:nvPr/>
        </p:nvGrpSpPr>
        <p:grpSpPr>
          <a:xfrm>
            <a:off x="4967811" y="3500277"/>
            <a:ext cx="128045" cy="130175"/>
            <a:chOff x="5476803" y="2392530"/>
            <a:chExt cx="108000" cy="108000"/>
          </a:xfrm>
        </p:grpSpPr>
        <p:cxnSp>
          <p:nvCxnSpPr>
            <p:cNvPr id="127" name="直接连接符 12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3" name="组合 82"/>
          <p:cNvGrpSpPr/>
          <p:nvPr/>
        </p:nvGrpSpPr>
        <p:grpSpPr>
          <a:xfrm>
            <a:off x="5180060" y="3713010"/>
            <a:ext cx="128045" cy="130175"/>
            <a:chOff x="5476803" y="2392530"/>
            <a:chExt cx="108000" cy="108000"/>
          </a:xfrm>
        </p:grpSpPr>
        <p:cxnSp>
          <p:nvCxnSpPr>
            <p:cNvPr id="125" name="直接连接符 12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4" name="组合 83"/>
          <p:cNvGrpSpPr/>
          <p:nvPr/>
        </p:nvGrpSpPr>
        <p:grpSpPr>
          <a:xfrm>
            <a:off x="5594847" y="3705926"/>
            <a:ext cx="128045" cy="130175"/>
            <a:chOff x="5476803" y="2392530"/>
            <a:chExt cx="108000" cy="108000"/>
          </a:xfrm>
        </p:grpSpPr>
        <p:cxnSp>
          <p:nvCxnSpPr>
            <p:cNvPr id="123" name="直接连接符 12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5" name="组合 84"/>
          <p:cNvGrpSpPr/>
          <p:nvPr/>
        </p:nvGrpSpPr>
        <p:grpSpPr>
          <a:xfrm>
            <a:off x="5078014" y="2684785"/>
            <a:ext cx="128045" cy="130175"/>
            <a:chOff x="5476803" y="2392530"/>
            <a:chExt cx="108000" cy="108000"/>
          </a:xfrm>
        </p:grpSpPr>
        <p:cxnSp>
          <p:nvCxnSpPr>
            <p:cNvPr id="121" name="直接连接符 12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86" name="直接连接符 85"/>
          <p:cNvCxnSpPr/>
          <p:nvPr/>
        </p:nvCxnSpPr>
        <p:spPr>
          <a:xfrm>
            <a:off x="7004114" y="4017206"/>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a:off x="6396811" y="3878902"/>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6249498" y="4547869"/>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a:off x="5850847" y="4424037"/>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a:off x="6806994" y="4374401"/>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6861179" y="4217192"/>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6176187" y="4285353"/>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7068136" y="3778096"/>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6460834" y="4217192"/>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直接连接符 94"/>
          <p:cNvCxnSpPr/>
          <p:nvPr/>
        </p:nvCxnSpPr>
        <p:spPr>
          <a:xfrm flipH="1">
            <a:off x="4670628" y="2995156"/>
            <a:ext cx="3115757" cy="1271813"/>
          </a:xfrm>
          <a:prstGeom prst="line">
            <a:avLst/>
          </a:prstGeom>
          <a:ln w="9525"/>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flipV="1">
            <a:off x="5159877" y="2411211"/>
            <a:ext cx="2317640" cy="23090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7" name="组合 96"/>
          <p:cNvGrpSpPr/>
          <p:nvPr/>
        </p:nvGrpSpPr>
        <p:grpSpPr>
          <a:xfrm>
            <a:off x="6268767" y="2492477"/>
            <a:ext cx="128045" cy="130175"/>
            <a:chOff x="5476803" y="2392530"/>
            <a:chExt cx="108000" cy="108000"/>
          </a:xfrm>
        </p:grpSpPr>
        <p:cxnSp>
          <p:nvCxnSpPr>
            <p:cNvPr id="119" name="直接连接符 11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 name="组合 97"/>
          <p:cNvGrpSpPr/>
          <p:nvPr/>
        </p:nvGrpSpPr>
        <p:grpSpPr>
          <a:xfrm>
            <a:off x="6000698" y="2749873"/>
            <a:ext cx="128045" cy="130175"/>
            <a:chOff x="5476803" y="2392530"/>
            <a:chExt cx="108000" cy="108000"/>
          </a:xfrm>
        </p:grpSpPr>
        <p:cxnSp>
          <p:nvCxnSpPr>
            <p:cNvPr id="117" name="直接连接符 11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9" name="组合 98"/>
          <p:cNvGrpSpPr/>
          <p:nvPr/>
        </p:nvGrpSpPr>
        <p:grpSpPr>
          <a:xfrm>
            <a:off x="4867078" y="3887031"/>
            <a:ext cx="128045" cy="130175"/>
            <a:chOff x="5476803" y="2392530"/>
            <a:chExt cx="108000" cy="108000"/>
          </a:xfrm>
        </p:grpSpPr>
        <p:cxnSp>
          <p:nvCxnSpPr>
            <p:cNvPr id="115" name="直接连接符 11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0" name="组合 99"/>
          <p:cNvGrpSpPr/>
          <p:nvPr/>
        </p:nvGrpSpPr>
        <p:grpSpPr>
          <a:xfrm>
            <a:off x="5417532" y="2906560"/>
            <a:ext cx="128045" cy="130175"/>
            <a:chOff x="5476803" y="2392530"/>
            <a:chExt cx="108000" cy="108000"/>
          </a:xfrm>
        </p:grpSpPr>
        <p:cxnSp>
          <p:nvCxnSpPr>
            <p:cNvPr id="113" name="直接连接符 11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1" name="组合 100"/>
          <p:cNvGrpSpPr/>
          <p:nvPr/>
        </p:nvGrpSpPr>
        <p:grpSpPr>
          <a:xfrm>
            <a:off x="4989617" y="3179503"/>
            <a:ext cx="128045" cy="130175"/>
            <a:chOff x="5476803" y="2392530"/>
            <a:chExt cx="108000" cy="108000"/>
          </a:xfrm>
        </p:grpSpPr>
        <p:cxnSp>
          <p:nvCxnSpPr>
            <p:cNvPr id="111" name="直接连接符 11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02" name="直接连接符 101"/>
          <p:cNvCxnSpPr/>
          <p:nvPr/>
        </p:nvCxnSpPr>
        <p:spPr>
          <a:xfrm>
            <a:off x="6601902" y="4527947"/>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6729947" y="3952118"/>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4" name="直接连接符 103"/>
          <p:cNvCxnSpPr/>
          <p:nvPr/>
        </p:nvCxnSpPr>
        <p:spPr>
          <a:xfrm>
            <a:off x="6861179" y="3565363"/>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a:off x="7285790" y="3289825"/>
            <a:ext cx="128045"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106" name="对象 105"/>
          <p:cNvGraphicFramePr>
            <a:graphicFrameLocks noChangeAspect="1"/>
          </p:cNvGraphicFramePr>
          <p:nvPr/>
        </p:nvGraphicFramePr>
        <p:xfrm>
          <a:off x="7477518" y="5029949"/>
          <a:ext cx="263851" cy="260351"/>
        </p:xfrm>
        <a:graphic>
          <a:graphicData uri="http://schemas.openxmlformats.org/presentationml/2006/ole">
            <mc:AlternateContent xmlns:mc="http://schemas.openxmlformats.org/markup-compatibility/2006">
              <mc:Choice xmlns:v="urn:schemas-microsoft-com:vml" Requires="v">
                <p:oleObj name="Formula" r:id="rId2" imgW="137160" imgH="131040" progId="Equation.Ribbit">
                  <p:embed/>
                </p:oleObj>
              </mc:Choice>
              <mc:Fallback>
                <p:oleObj name="Formula" r:id="rId2" imgW="137160" imgH="131040" progId="Equation.Ribbit">
                  <p:embed/>
                  <p:pic>
                    <p:nvPicPr>
                      <p:cNvPr id="106" name="对象 105"/>
                      <p:cNvPicPr/>
                      <p:nvPr/>
                    </p:nvPicPr>
                    <p:blipFill>
                      <a:blip r:embed="rId3"/>
                      <a:stretch>
                        <a:fillRect/>
                      </a:stretch>
                    </p:blipFill>
                    <p:spPr>
                      <a:xfrm>
                        <a:off x="7477518" y="5029949"/>
                        <a:ext cx="263851" cy="260351"/>
                      </a:xfrm>
                      <a:prstGeom prst="rect">
                        <a:avLst/>
                      </a:prstGeom>
                    </p:spPr>
                  </p:pic>
                </p:oleObj>
              </mc:Fallback>
            </mc:AlternateContent>
          </a:graphicData>
        </a:graphic>
      </p:graphicFrame>
      <p:graphicFrame>
        <p:nvGraphicFramePr>
          <p:cNvPr id="107" name="对象 106"/>
          <p:cNvGraphicFramePr>
            <a:graphicFrameLocks noChangeAspect="1"/>
          </p:cNvGraphicFramePr>
          <p:nvPr/>
        </p:nvGraphicFramePr>
        <p:xfrm>
          <a:off x="4048512" y="2158333"/>
          <a:ext cx="273161" cy="260351"/>
        </p:xfrm>
        <a:graphic>
          <a:graphicData uri="http://schemas.openxmlformats.org/presentationml/2006/ole">
            <mc:AlternateContent xmlns:mc="http://schemas.openxmlformats.org/markup-compatibility/2006">
              <mc:Choice xmlns:v="urn:schemas-microsoft-com:vml" Requires="v">
                <p:oleObj name="Formula" r:id="rId4" imgW="141120" imgH="131040" progId="Equation.Ribbit">
                  <p:embed/>
                </p:oleObj>
              </mc:Choice>
              <mc:Fallback>
                <p:oleObj name="Formula" r:id="rId4" imgW="141120" imgH="131040" progId="Equation.Ribbit">
                  <p:embed/>
                  <p:pic>
                    <p:nvPicPr>
                      <p:cNvPr id="107" name="对象 106"/>
                      <p:cNvPicPr/>
                      <p:nvPr/>
                    </p:nvPicPr>
                    <p:blipFill>
                      <a:blip r:embed="rId5"/>
                      <a:stretch>
                        <a:fillRect/>
                      </a:stretch>
                    </p:blipFill>
                    <p:spPr>
                      <a:xfrm>
                        <a:off x="4048512" y="2158333"/>
                        <a:ext cx="273161" cy="260351"/>
                      </a:xfrm>
                      <a:prstGeom prst="rect">
                        <a:avLst/>
                      </a:prstGeom>
                    </p:spPr>
                  </p:pic>
                </p:oleObj>
              </mc:Fallback>
            </mc:AlternateContent>
          </a:graphicData>
        </a:graphic>
      </p:graphicFrame>
      <p:cxnSp>
        <p:nvCxnSpPr>
          <p:cNvPr id="108" name="直接连接符 107"/>
          <p:cNvCxnSpPr/>
          <p:nvPr/>
        </p:nvCxnSpPr>
        <p:spPr>
          <a:xfrm flipH="1">
            <a:off x="5545576" y="2158332"/>
            <a:ext cx="1120348" cy="2603678"/>
          </a:xfrm>
          <a:prstGeom prst="line">
            <a:avLst/>
          </a:prstGeom>
          <a:ln w="9525"/>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flipH="1">
            <a:off x="5308200" y="2524844"/>
            <a:ext cx="2304807" cy="2299766"/>
          </a:xfrm>
          <a:prstGeom prst="line">
            <a:avLst/>
          </a:prstGeom>
          <a:ln w="9525"/>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flipH="1">
            <a:off x="4901612" y="2298905"/>
            <a:ext cx="2408275" cy="2290645"/>
          </a:xfrm>
          <a:prstGeom prst="line">
            <a:avLst/>
          </a:prstGeom>
          <a:ln w="9525"/>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D7DE0086-5EF6-6BC5-3A07-DCE97C0B9D3D}"/>
              </a:ext>
            </a:extLst>
          </p:cNvPr>
          <p:cNvSpPr txBox="1"/>
          <p:nvPr/>
        </p:nvSpPr>
        <p:spPr>
          <a:xfrm>
            <a:off x="3879845" y="5980716"/>
            <a:ext cx="4720726" cy="369332"/>
          </a:xfrm>
          <a:prstGeom prst="rect">
            <a:avLst/>
          </a:prstGeom>
          <a:noFill/>
        </p:spPr>
        <p:txBody>
          <a:bodyPr wrap="square">
            <a:spAutoFit/>
          </a:bodyPr>
          <a:lstStyle/>
          <a:p>
            <a:r>
              <a:rPr lang="en-US" altLang="zh-CN" b="1" dirty="0">
                <a:solidFill>
                  <a:srgbClr val="C00000"/>
                </a:solidFill>
                <a:latin typeface="Arial" panose="020B0604020202020204" pitchFamily="34" charset="0"/>
              </a:rPr>
              <a:t>Robust</a:t>
            </a:r>
            <a:r>
              <a:rPr lang="zh-CN" altLang="en-US" b="1" dirty="0">
                <a:solidFill>
                  <a:srgbClr val="C00000"/>
                </a:solidFill>
                <a:latin typeface="Arial" panose="020B0604020202020204" pitchFamily="34" charset="0"/>
              </a:rPr>
              <a:t>的音译，也就是健壮和强壮的意思</a:t>
            </a:r>
            <a:endParaRPr lang="zh-CN" altLang="en-US" b="1" dirty="0">
              <a:solidFill>
                <a:srgbClr val="C00000"/>
              </a:solidFill>
            </a:endParaRPr>
          </a:p>
        </p:txBody>
      </p:sp>
    </p:spTree>
    <p:extLst>
      <p:ext uri="{BB962C8B-B14F-4D97-AF65-F5344CB8AC3E}">
        <p14:creationId xmlns:p14="http://schemas.microsoft.com/office/powerpoint/2010/main" val="144818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0879" y="5382273"/>
            <a:ext cx="5462489" cy="81083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0878" y="3282098"/>
            <a:ext cx="5742930" cy="1896020"/>
          </a:xfrm>
          <a:prstGeom prst="rect">
            <a:avLst/>
          </a:prstGeom>
        </p:spPr>
      </p:pic>
      <p:sp>
        <p:nvSpPr>
          <p:cNvPr id="2" name="标题 1"/>
          <p:cNvSpPr>
            <a:spLocks noGrp="1"/>
          </p:cNvSpPr>
          <p:nvPr>
            <p:ph type="title"/>
          </p:nvPr>
        </p:nvSpPr>
        <p:spPr/>
        <p:txBody>
          <a:bodyPr/>
          <a:lstStyle/>
          <a:p>
            <a:r>
              <a:rPr lang="zh-CN" altLang="en-US" dirty="0"/>
              <a:t>核支持向量机</a:t>
            </a:r>
          </a:p>
        </p:txBody>
      </p:sp>
      <p:sp>
        <p:nvSpPr>
          <p:cNvPr id="3" name="内容占位符 2"/>
          <p:cNvSpPr>
            <a:spLocks noGrp="1"/>
          </p:cNvSpPr>
          <p:nvPr>
            <p:ph idx="1"/>
          </p:nvPr>
        </p:nvSpPr>
        <p:spPr>
          <a:xfrm>
            <a:off x="1784350" y="1266825"/>
            <a:ext cx="8616950" cy="403080"/>
          </a:xfrm>
        </p:spPr>
        <p:txBody>
          <a:bodyPr/>
          <a:lstStyle/>
          <a:p>
            <a:r>
              <a:rPr lang="zh-CN" altLang="en-US" dirty="0"/>
              <a:t>设样本   映射后的向量为      </a:t>
            </a:r>
            <a:r>
              <a:rPr lang="en-US" altLang="zh-CN" dirty="0"/>
              <a:t>, </a:t>
            </a:r>
            <a:r>
              <a:rPr lang="zh-CN" altLang="en-US" dirty="0"/>
              <a:t>划分超平面为                        </a:t>
            </a:r>
            <a:r>
              <a:rPr lang="en-US" altLang="zh-CN" dirty="0"/>
              <a:t>.</a:t>
            </a:r>
            <a:endParaRPr lang="zh-CN" altLang="en-US" dirty="0"/>
          </a:p>
        </p:txBody>
      </p:sp>
      <p:graphicFrame>
        <p:nvGraphicFramePr>
          <p:cNvPr id="4" name="对象 3"/>
          <p:cNvGraphicFramePr>
            <a:graphicFrameLocks noChangeAspect="1"/>
          </p:cNvGraphicFramePr>
          <p:nvPr/>
        </p:nvGraphicFramePr>
        <p:xfrm>
          <a:off x="3101336" y="1381883"/>
          <a:ext cx="209176" cy="252000"/>
        </p:xfrm>
        <a:graphic>
          <a:graphicData uri="http://schemas.openxmlformats.org/presentationml/2006/ole">
            <mc:AlternateContent xmlns:mc="http://schemas.openxmlformats.org/markup-compatibility/2006">
              <mc:Choice xmlns:v="urn:schemas-microsoft-com:vml" Requires="v">
                <p:oleObj name="Formula" r:id="rId4" imgW="100440" imgH="120960" progId="Equation.Ribbit">
                  <p:embed/>
                </p:oleObj>
              </mc:Choice>
              <mc:Fallback>
                <p:oleObj name="Formula" r:id="rId4" imgW="100440" imgH="120960" progId="Equation.Ribbit">
                  <p:embed/>
                  <p:pic>
                    <p:nvPicPr>
                      <p:cNvPr id="0" name=""/>
                      <p:cNvPicPr/>
                      <p:nvPr/>
                    </p:nvPicPr>
                    <p:blipFill>
                      <a:blip r:embed="rId5"/>
                      <a:stretch>
                        <a:fillRect/>
                      </a:stretch>
                    </p:blipFill>
                    <p:spPr>
                      <a:xfrm>
                        <a:off x="3101336" y="1381883"/>
                        <a:ext cx="209176" cy="2520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5346095" y="1309883"/>
          <a:ext cx="544843" cy="324000"/>
        </p:xfrm>
        <a:graphic>
          <a:graphicData uri="http://schemas.openxmlformats.org/presentationml/2006/ole">
            <mc:AlternateContent xmlns:mc="http://schemas.openxmlformats.org/markup-compatibility/2006">
              <mc:Choice xmlns:v="urn:schemas-microsoft-com:vml" Requires="v">
                <p:oleObj name="Formula" r:id="rId6" imgW="295920" imgH="176760" progId="Equation.Ribbit">
                  <p:embed/>
                </p:oleObj>
              </mc:Choice>
              <mc:Fallback>
                <p:oleObj name="Formula" r:id="rId6" imgW="295920" imgH="176760" progId="Equation.Ribbit">
                  <p:embed/>
                  <p:pic>
                    <p:nvPicPr>
                      <p:cNvPr id="0" name=""/>
                      <p:cNvPicPr/>
                      <p:nvPr/>
                    </p:nvPicPr>
                    <p:blipFill>
                      <a:blip r:embed="rId7"/>
                      <a:stretch>
                        <a:fillRect/>
                      </a:stretch>
                    </p:blipFill>
                    <p:spPr>
                      <a:xfrm>
                        <a:off x="5346095" y="1309883"/>
                        <a:ext cx="544843" cy="32400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7785322" y="1289051"/>
          <a:ext cx="2359025" cy="365125"/>
        </p:xfrm>
        <a:graphic>
          <a:graphicData uri="http://schemas.openxmlformats.org/presentationml/2006/ole">
            <mc:AlternateContent xmlns:mc="http://schemas.openxmlformats.org/markup-compatibility/2006">
              <mc:Choice xmlns:v="urn:schemas-microsoft-com:vml" Requires="v">
                <p:oleObj name="Formula" r:id="rId8" imgW="1280160" imgH="198360" progId="Equation.Ribbit">
                  <p:embed/>
                </p:oleObj>
              </mc:Choice>
              <mc:Fallback>
                <p:oleObj name="Formula" r:id="rId8" imgW="1280160" imgH="198360" progId="Equation.Ribbit">
                  <p:embed/>
                  <p:pic>
                    <p:nvPicPr>
                      <p:cNvPr id="0" name=""/>
                      <p:cNvPicPr/>
                      <p:nvPr/>
                    </p:nvPicPr>
                    <p:blipFill>
                      <a:blip r:embed="rId9"/>
                      <a:stretch>
                        <a:fillRect/>
                      </a:stretch>
                    </p:blipFill>
                    <p:spPr>
                      <a:xfrm>
                        <a:off x="7785322" y="1289051"/>
                        <a:ext cx="2359025" cy="365125"/>
                      </a:xfrm>
                      <a:prstGeom prst="rect">
                        <a:avLst/>
                      </a:prstGeom>
                    </p:spPr>
                  </p:pic>
                </p:oleObj>
              </mc:Fallback>
            </mc:AlternateContent>
          </a:graphicData>
        </a:graphic>
      </p:graphicFrame>
      <p:sp>
        <p:nvSpPr>
          <p:cNvPr id="8" name="内容占位符 3"/>
          <p:cNvSpPr txBox="1">
            <a:spLocks/>
          </p:cNvSpPr>
          <p:nvPr/>
        </p:nvSpPr>
        <p:spPr>
          <a:xfrm>
            <a:off x="1956656" y="2331484"/>
            <a:ext cx="1353857"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原始问题</a:t>
            </a:r>
          </a:p>
        </p:txBody>
      </p:sp>
      <p:sp>
        <p:nvSpPr>
          <p:cNvPr id="9" name="内容占位符 3"/>
          <p:cNvSpPr txBox="1">
            <a:spLocks/>
          </p:cNvSpPr>
          <p:nvPr/>
        </p:nvSpPr>
        <p:spPr>
          <a:xfrm>
            <a:off x="1956656" y="4017420"/>
            <a:ext cx="1353857"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对偶问题</a:t>
            </a:r>
          </a:p>
        </p:txBody>
      </p:sp>
      <p:sp>
        <p:nvSpPr>
          <p:cNvPr id="11" name="矩形 10"/>
          <p:cNvSpPr/>
          <p:nvPr/>
        </p:nvSpPr>
        <p:spPr>
          <a:xfrm>
            <a:off x="6759921" y="3335826"/>
            <a:ext cx="1642551" cy="7229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内容占位符 3"/>
          <p:cNvSpPr txBox="1">
            <a:spLocks/>
          </p:cNvSpPr>
          <p:nvPr/>
        </p:nvSpPr>
        <p:spPr>
          <a:xfrm>
            <a:off x="2230074" y="5543909"/>
            <a:ext cx="807019"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预测</a:t>
            </a:r>
          </a:p>
        </p:txBody>
      </p:sp>
      <p:sp>
        <p:nvSpPr>
          <p:cNvPr id="14" name="矩形 13"/>
          <p:cNvSpPr/>
          <p:nvPr/>
        </p:nvSpPr>
        <p:spPr>
          <a:xfrm>
            <a:off x="7389994" y="5426210"/>
            <a:ext cx="1380968" cy="7229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311382" y="4458337"/>
            <a:ext cx="2947878" cy="46166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lvl="0"/>
            <a:r>
              <a:rPr lang="zh-CN" altLang="en-US" sz="2400" dirty="0"/>
              <a:t>只以</a:t>
            </a:r>
            <a:r>
              <a:rPr lang="zh-CN" altLang="en-US" sz="2400" dirty="0">
                <a:solidFill>
                  <a:schemeClr val="tx2"/>
                </a:solidFill>
              </a:rPr>
              <a:t>内积</a:t>
            </a:r>
            <a:r>
              <a:rPr lang="zh-CN" altLang="en-US" sz="2400" dirty="0"/>
              <a:t>的形式出现</a:t>
            </a:r>
            <a:endParaRPr lang="en-US" altLang="zh-CN" sz="2400" dirty="0"/>
          </a:p>
        </p:txBody>
      </p:sp>
      <p:pic>
        <p:nvPicPr>
          <p:cNvPr id="16" name="图片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50878" y="1878013"/>
            <a:ext cx="5517358" cy="1164437"/>
          </a:xfrm>
          <a:prstGeom prst="rect">
            <a:avLst/>
          </a:prstGeom>
        </p:spPr>
      </p:pic>
      <p:pic>
        <p:nvPicPr>
          <p:cNvPr id="10" name="图片 9">
            <a:extLst>
              <a:ext uri="{FF2B5EF4-FFF2-40B4-BE49-F238E27FC236}">
                <a16:creationId xmlns:a16="http://schemas.microsoft.com/office/drawing/2014/main" id="{B78AF870-3E02-27A9-8C21-B931CBBDC57B}"/>
              </a:ext>
            </a:extLst>
          </p:cNvPr>
          <p:cNvPicPr>
            <a:picLocks noChangeAspect="1"/>
          </p:cNvPicPr>
          <p:nvPr/>
        </p:nvPicPr>
        <p:blipFill>
          <a:blip r:embed="rId11">
            <a:duotone>
              <a:prstClr val="black"/>
              <a:schemeClr val="accent3">
                <a:tint val="45000"/>
                <a:satMod val="400000"/>
              </a:schemeClr>
            </a:duotone>
          </a:blip>
          <a:stretch>
            <a:fillRect/>
          </a:stretch>
        </p:blipFill>
        <p:spPr>
          <a:xfrm>
            <a:off x="4961213" y="-18703"/>
            <a:ext cx="4426177" cy="1301817"/>
          </a:xfrm>
          <a:prstGeom prst="rect">
            <a:avLst/>
          </a:prstGeom>
        </p:spPr>
      </p:pic>
    </p:spTree>
    <p:extLst>
      <p:ext uri="{BB962C8B-B14F-4D97-AF65-F5344CB8AC3E}">
        <p14:creationId xmlns:p14="http://schemas.microsoft.com/office/powerpoint/2010/main" val="312240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anim calcmode="lin" valueType="num">
                                      <p:cBhvr>
                                        <p:cTn id="32" dur="500" fill="hold"/>
                                        <p:tgtEl>
                                          <p:spTgt spid="11"/>
                                        </p:tgtEl>
                                        <p:attrNameLst>
                                          <p:attrName>ppt_x</p:attrName>
                                        </p:attrNameLst>
                                      </p:cBhvr>
                                      <p:tavLst>
                                        <p:tav tm="0">
                                          <p:val>
                                            <p:strVal val="#ppt_x"/>
                                          </p:val>
                                        </p:tav>
                                        <p:tav tm="100000">
                                          <p:val>
                                            <p:strVal val="#ppt_x"/>
                                          </p:val>
                                        </p:tav>
                                      </p:tavLst>
                                    </p:anim>
                                    <p:anim calcmode="lin" valueType="num">
                                      <p:cBhvr>
                                        <p:cTn id="33" dur="500" fill="hold"/>
                                        <p:tgtEl>
                                          <p:spTgt spid="1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anim calcmode="lin" valueType="num">
                                      <p:cBhvr>
                                        <p:cTn id="37" dur="500" fill="hold"/>
                                        <p:tgtEl>
                                          <p:spTgt spid="14"/>
                                        </p:tgtEl>
                                        <p:attrNameLst>
                                          <p:attrName>ppt_x</p:attrName>
                                        </p:attrNameLst>
                                      </p:cBhvr>
                                      <p:tavLst>
                                        <p:tav tm="0">
                                          <p:val>
                                            <p:strVal val="#ppt_x"/>
                                          </p:val>
                                        </p:tav>
                                        <p:tav tm="100000">
                                          <p:val>
                                            <p:strVal val="#ppt_x"/>
                                          </p:val>
                                        </p:tav>
                                      </p:tavLst>
                                    </p:anim>
                                    <p:anim calcmode="lin" valueType="num">
                                      <p:cBhvr>
                                        <p:cTn id="38" dur="500" fill="hold"/>
                                        <p:tgtEl>
                                          <p:spTgt spid="1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anim calcmode="lin" valueType="num">
                                      <p:cBhvr>
                                        <p:cTn id="42" dur="500" fill="hold"/>
                                        <p:tgtEl>
                                          <p:spTgt spid="15"/>
                                        </p:tgtEl>
                                        <p:attrNameLst>
                                          <p:attrName>ppt_x</p:attrName>
                                        </p:attrNameLst>
                                      </p:cBhvr>
                                      <p:tavLst>
                                        <p:tav tm="0">
                                          <p:val>
                                            <p:strVal val="#ppt_x"/>
                                          </p:val>
                                        </p:tav>
                                        <p:tav tm="100000">
                                          <p:val>
                                            <p:strVal val="#ppt_x"/>
                                          </p:val>
                                        </p:tav>
                                      </p:tavLst>
                                    </p:anim>
                                    <p:anim calcmode="lin" valueType="num">
                                      <p:cBhvr>
                                        <p:cTn id="4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animBg="1"/>
      <p:bldP spid="12" grpId="0"/>
      <p:bldP spid="14" grpId="0" animBg="1"/>
      <p:bldP spid="1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核函数</a:t>
            </a:r>
          </a:p>
        </p:txBody>
      </p:sp>
      <p:sp>
        <p:nvSpPr>
          <p:cNvPr id="3" name="内容占位符 2"/>
          <p:cNvSpPr>
            <a:spLocks noGrp="1"/>
          </p:cNvSpPr>
          <p:nvPr>
            <p:ph idx="1"/>
          </p:nvPr>
        </p:nvSpPr>
        <p:spPr/>
        <p:txBody>
          <a:bodyPr/>
          <a:lstStyle/>
          <a:p>
            <a:r>
              <a:rPr lang="zh-CN" altLang="en-US" dirty="0"/>
              <a:t>基本想法：不显式地设计核映射</a:t>
            </a:r>
            <a:r>
              <a:rPr lang="en-US" altLang="zh-CN" dirty="0"/>
              <a:t>, </a:t>
            </a:r>
            <a:r>
              <a:rPr lang="zh-CN" altLang="en-US" dirty="0"/>
              <a:t>而是设计</a:t>
            </a:r>
            <a:r>
              <a:rPr lang="zh-CN" altLang="en-US" dirty="0">
                <a:solidFill>
                  <a:schemeClr val="tx2"/>
                </a:solidFill>
              </a:rPr>
              <a:t>核函数</a:t>
            </a:r>
            <a:r>
              <a:rPr lang="en-US" altLang="zh-CN" dirty="0"/>
              <a:t>.</a:t>
            </a:r>
          </a:p>
          <a:p>
            <a:endParaRPr lang="en-US" altLang="zh-CN" dirty="0">
              <a:solidFill>
                <a:schemeClr val="tx2"/>
              </a:solidFill>
            </a:endParaRPr>
          </a:p>
          <a:p>
            <a:endParaRPr lang="en-US" altLang="zh-CN" dirty="0">
              <a:solidFill>
                <a:schemeClr val="tx2"/>
              </a:solidFill>
            </a:endParaRPr>
          </a:p>
          <a:p>
            <a:r>
              <a:rPr lang="en-US" altLang="zh-CN" dirty="0"/>
              <a:t>Mercer</a:t>
            </a:r>
            <a:r>
              <a:rPr lang="zh-CN" altLang="en-US" dirty="0"/>
              <a:t>定理</a:t>
            </a:r>
            <a:r>
              <a:rPr lang="en-US" altLang="zh-CN" dirty="0"/>
              <a:t>(</a:t>
            </a:r>
            <a:r>
              <a:rPr lang="zh-CN" altLang="en-US" dirty="0"/>
              <a:t>充分非必要</a:t>
            </a:r>
            <a:r>
              <a:rPr lang="en-US" altLang="zh-CN" dirty="0"/>
              <a:t>)</a:t>
            </a:r>
            <a:r>
              <a:rPr lang="zh-CN" altLang="en-US" dirty="0"/>
              <a:t>：只要一个对称函数所对应的核矩阵</a:t>
            </a:r>
            <a:r>
              <a:rPr lang="zh-CN" altLang="en-US" dirty="0">
                <a:solidFill>
                  <a:schemeClr val="tx2"/>
                </a:solidFill>
              </a:rPr>
              <a:t>半正定</a:t>
            </a:r>
            <a:r>
              <a:rPr lang="en-US" altLang="zh-CN" dirty="0"/>
              <a:t>, </a:t>
            </a:r>
            <a:r>
              <a:rPr lang="zh-CN" altLang="en-US" dirty="0"/>
              <a:t>则它就能作为核函数来使用</a:t>
            </a:r>
            <a:r>
              <a:rPr lang="en-US" altLang="zh-CN" dirty="0"/>
              <a:t>.</a:t>
            </a:r>
          </a:p>
          <a:p>
            <a:endParaRPr lang="en-US" altLang="zh-CN" dirty="0"/>
          </a:p>
          <a:p>
            <a:r>
              <a:rPr lang="zh-CN" altLang="en-US" dirty="0"/>
              <a:t>常用核函数：</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089" y="4041444"/>
            <a:ext cx="7929472" cy="21600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9066" y="1729609"/>
            <a:ext cx="3127519" cy="396274"/>
          </a:xfrm>
          <a:prstGeom prst="rect">
            <a:avLst/>
          </a:prstGeom>
        </p:spPr>
      </p:pic>
    </p:spTree>
    <p:extLst>
      <p:ext uri="{BB962C8B-B14F-4D97-AF65-F5344CB8AC3E}">
        <p14:creationId xmlns:p14="http://schemas.microsoft.com/office/powerpoint/2010/main" val="312976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E2AAB0-A552-80B0-BC22-D5DB46D2A698}"/>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5C74C285-76E5-DEA0-9267-963B6630D7ED}"/>
              </a:ext>
            </a:extLst>
          </p:cNvPr>
          <p:cNvPicPr>
            <a:picLocks noChangeAspect="1"/>
          </p:cNvPicPr>
          <p:nvPr/>
        </p:nvPicPr>
        <p:blipFill>
          <a:blip r:embed="rId2"/>
          <a:stretch>
            <a:fillRect/>
          </a:stretch>
        </p:blipFill>
        <p:spPr>
          <a:xfrm>
            <a:off x="347133" y="962445"/>
            <a:ext cx="6338612" cy="1731769"/>
          </a:xfrm>
          <a:prstGeom prst="rect">
            <a:avLst/>
          </a:prstGeom>
        </p:spPr>
      </p:pic>
      <p:pic>
        <p:nvPicPr>
          <p:cNvPr id="6" name="图片 5">
            <a:extLst>
              <a:ext uri="{FF2B5EF4-FFF2-40B4-BE49-F238E27FC236}">
                <a16:creationId xmlns:a16="http://schemas.microsoft.com/office/drawing/2014/main" id="{F7C29B3A-9C65-7064-CD29-A79A9B3803B0}"/>
              </a:ext>
            </a:extLst>
          </p:cNvPr>
          <p:cNvPicPr>
            <a:picLocks noChangeAspect="1"/>
          </p:cNvPicPr>
          <p:nvPr/>
        </p:nvPicPr>
        <p:blipFill>
          <a:blip r:embed="rId3"/>
          <a:stretch>
            <a:fillRect/>
          </a:stretch>
        </p:blipFill>
        <p:spPr>
          <a:xfrm>
            <a:off x="2067298" y="2386713"/>
            <a:ext cx="4618447" cy="1802923"/>
          </a:xfrm>
          <a:prstGeom prst="rect">
            <a:avLst/>
          </a:prstGeom>
        </p:spPr>
      </p:pic>
      <p:pic>
        <p:nvPicPr>
          <p:cNvPr id="8" name="图片 7">
            <a:extLst>
              <a:ext uri="{FF2B5EF4-FFF2-40B4-BE49-F238E27FC236}">
                <a16:creationId xmlns:a16="http://schemas.microsoft.com/office/drawing/2014/main" id="{57FACFA2-8408-D1F7-7B00-CB4CE60DB69C}"/>
              </a:ext>
            </a:extLst>
          </p:cNvPr>
          <p:cNvPicPr>
            <a:picLocks noChangeAspect="1"/>
          </p:cNvPicPr>
          <p:nvPr/>
        </p:nvPicPr>
        <p:blipFill>
          <a:blip r:embed="rId4"/>
          <a:stretch>
            <a:fillRect/>
          </a:stretch>
        </p:blipFill>
        <p:spPr>
          <a:xfrm>
            <a:off x="2761857" y="4189636"/>
            <a:ext cx="4559480" cy="2440519"/>
          </a:xfrm>
          <a:prstGeom prst="rect">
            <a:avLst/>
          </a:prstGeom>
        </p:spPr>
      </p:pic>
      <p:sp>
        <p:nvSpPr>
          <p:cNvPr id="9" name="Rectangle 2">
            <a:extLst>
              <a:ext uri="{FF2B5EF4-FFF2-40B4-BE49-F238E27FC236}">
                <a16:creationId xmlns:a16="http://schemas.microsoft.com/office/drawing/2014/main" id="{BA66FC88-CF59-5CDC-ED00-05856ED389B6}"/>
              </a:ext>
            </a:extLst>
          </p:cNvPr>
          <p:cNvSpPr>
            <a:spLocks noChangeArrowheads="1"/>
          </p:cNvSpPr>
          <p:nvPr/>
        </p:nvSpPr>
        <p:spPr bwMode="auto">
          <a:xfrm>
            <a:off x="6794595" y="1570302"/>
            <a:ext cx="5397405" cy="1107996"/>
          </a:xfrm>
          <a:prstGeom prst="rect">
            <a:avLst/>
          </a:prstGeom>
          <a:solidFill>
            <a:schemeClr val="accent6">
              <a:lumMod val="90000"/>
              <a:lumOff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chemeClr val="bg1"/>
                </a:solidFill>
                <a:effectLst/>
                <a:latin typeface="楷体" panose="02010609060101010101" pitchFamily="49" charset="-122"/>
                <a:ea typeface="楷体" panose="02010609060101010101" pitchFamily="49" charset="-122"/>
              </a:rPr>
              <a:t>能不能在原始空间找到一个函数</a:t>
            </a:r>
            <a:endParaRPr kumimoji="0" lang="en-US" altLang="zh-CN" sz="2400" b="1" i="0" u="none" strike="noStrike" cap="none" normalizeH="0" baseline="0" dirty="0">
              <a:ln>
                <a:noFill/>
              </a:ln>
              <a:solidFill>
                <a:schemeClr val="bg1"/>
              </a:solidFill>
              <a:effectLst/>
              <a:latin typeface="楷体" panose="02010609060101010101" pitchFamily="49" charset="-122"/>
              <a:ea typeface="楷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bg1"/>
                </a:solidFill>
                <a:effectLst/>
                <a:latin typeface="楷体" panose="02010609060101010101" pitchFamily="49" charset="-122"/>
                <a:ea typeface="楷体" panose="02010609060101010101" pitchFamily="49" charset="-122"/>
              </a:rPr>
              <a:t>           </a:t>
            </a:r>
            <a:r>
              <a:rPr kumimoji="0" lang="zh-CN" altLang="zh-CN" sz="2400" b="0" i="1" u="none" strike="noStrike" cap="none" normalizeH="0" baseline="0" dirty="0">
                <a:ln>
                  <a:noFill/>
                </a:ln>
                <a:solidFill>
                  <a:schemeClr val="bg1"/>
                </a:solidFill>
                <a:effectLst/>
                <a:latin typeface="楷体" panose="02010609060101010101" pitchFamily="49" charset="-122"/>
                <a:ea typeface="楷体" panose="02010609060101010101" pitchFamily="49" charset="-122"/>
              </a:rPr>
              <a:t>K(xi,xj)</a:t>
            </a:r>
            <a:r>
              <a:rPr kumimoji="0" lang="en-US" altLang="zh-CN" sz="2400" b="0" i="0" u="none" strike="noStrike" cap="none" normalizeH="0" baseline="0" dirty="0">
                <a:ln>
                  <a:noFill/>
                </a:ln>
                <a:solidFill>
                  <a:schemeClr val="bg1"/>
                </a:solidFill>
                <a:effectLst/>
                <a:latin typeface="楷体" panose="02010609060101010101" pitchFamily="49" charset="-122"/>
                <a:ea typeface="楷体" panose="02010609060101010101" pitchFamily="49" charset="-122"/>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chemeClr val="bg1"/>
                </a:solidFill>
                <a:effectLst/>
                <a:latin typeface="楷体" panose="02010609060101010101" pitchFamily="49" charset="-122"/>
                <a:ea typeface="楷体" panose="02010609060101010101" pitchFamily="49" charset="-122"/>
              </a:rPr>
              <a:t>使得</a:t>
            </a:r>
            <a:r>
              <a:rPr kumimoji="0" lang="zh-CN" altLang="zh-CN" sz="2400" b="0" i="1" u="none" strike="noStrike" cap="none" normalizeH="0" baseline="0" dirty="0">
                <a:ln>
                  <a:noFill/>
                </a:ln>
                <a:solidFill>
                  <a:srgbClr val="FFFF00"/>
                </a:solidFill>
                <a:effectLst/>
                <a:latin typeface="楷体" panose="02010609060101010101" pitchFamily="49" charset="-122"/>
                <a:ea typeface="楷体" panose="02010609060101010101" pitchFamily="49" charset="-122"/>
              </a:rPr>
              <a:t>K(xi,xj)=&lt;ϕ(xj),ϕ(xj)&gt;</a:t>
            </a:r>
            <a:r>
              <a:rPr kumimoji="0" lang="en-US" altLang="zh-CN" sz="2400" b="0" i="1" u="none" strike="noStrike" cap="none" normalizeH="0" baseline="0" dirty="0">
                <a:ln>
                  <a:noFill/>
                </a:ln>
                <a:solidFill>
                  <a:srgbClr val="FFFF00"/>
                </a:solidFill>
                <a:effectLst/>
                <a:latin typeface="楷体" panose="02010609060101010101" pitchFamily="49" charset="-122"/>
                <a:ea typeface="楷体" panose="02010609060101010101" pitchFamily="49" charset="-122"/>
              </a:rPr>
              <a:t> </a:t>
            </a:r>
            <a:r>
              <a:rPr kumimoji="0" lang="zh-CN" altLang="zh-CN" sz="2400" b="0" i="0" u="none" strike="noStrike" cap="none" normalizeH="0" baseline="0" dirty="0">
                <a:ln>
                  <a:noFill/>
                </a:ln>
                <a:solidFill>
                  <a:srgbClr val="FFFF00"/>
                </a:solidFill>
                <a:effectLst/>
                <a:latin typeface="楷体" panose="02010609060101010101" pitchFamily="49" charset="-122"/>
                <a:ea typeface="楷体" panose="02010609060101010101" pitchFamily="49" charset="-122"/>
              </a:rPr>
              <a:t>呢？ </a:t>
            </a:r>
          </a:p>
        </p:txBody>
      </p:sp>
      <p:pic>
        <p:nvPicPr>
          <p:cNvPr id="11" name="图片 10">
            <a:extLst>
              <a:ext uri="{FF2B5EF4-FFF2-40B4-BE49-F238E27FC236}">
                <a16:creationId xmlns:a16="http://schemas.microsoft.com/office/drawing/2014/main" id="{83F6FF5E-1043-AF66-C7DA-62A094E0ACD8}"/>
              </a:ext>
            </a:extLst>
          </p:cNvPr>
          <p:cNvPicPr>
            <a:picLocks noChangeAspect="1"/>
          </p:cNvPicPr>
          <p:nvPr/>
        </p:nvPicPr>
        <p:blipFill>
          <a:blip r:embed="rId5">
            <a:duotone>
              <a:prstClr val="black"/>
              <a:schemeClr val="accent3">
                <a:tint val="45000"/>
                <a:satMod val="400000"/>
              </a:schemeClr>
            </a:duotone>
          </a:blip>
          <a:stretch>
            <a:fillRect/>
          </a:stretch>
        </p:blipFill>
        <p:spPr>
          <a:xfrm>
            <a:off x="7321337" y="4645478"/>
            <a:ext cx="4556197" cy="916685"/>
          </a:xfrm>
          <a:prstGeom prst="rect">
            <a:avLst/>
          </a:prstGeom>
        </p:spPr>
      </p:pic>
    </p:spTree>
    <p:extLst>
      <p:ext uri="{BB962C8B-B14F-4D97-AF65-F5344CB8AC3E}">
        <p14:creationId xmlns:p14="http://schemas.microsoft.com/office/powerpoint/2010/main" val="177736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3" name="内容占位符 2"/>
          <p:cNvSpPr>
            <a:spLocks noGrp="1"/>
          </p:cNvSpPr>
          <p:nvPr>
            <p:ph idx="1"/>
          </p:nvPr>
        </p:nvSpPr>
        <p:spPr/>
        <p:txBody>
          <a:bodyPr/>
          <a:lstStyle/>
          <a:p>
            <a:r>
              <a:rPr lang="zh-CN" altLang="en-US" dirty="0">
                <a:solidFill>
                  <a:schemeClr val="bg1">
                    <a:lumMod val="85000"/>
                  </a:schemeClr>
                </a:solidFill>
              </a:rPr>
              <a:t>间隔与支持向量</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对偶问题</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核函数</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t>软间隔与正则化</a:t>
            </a:r>
            <a:endParaRPr lang="en-US" altLang="zh-CN" dirty="0"/>
          </a:p>
          <a:p>
            <a:endParaRPr lang="en-US" altLang="zh-CN" dirty="0">
              <a:solidFill>
                <a:schemeClr val="bg1">
                  <a:lumMod val="85000"/>
                </a:schemeClr>
              </a:solidFill>
            </a:endParaRPr>
          </a:p>
          <a:p>
            <a:r>
              <a:rPr lang="zh-CN" altLang="en-US" dirty="0">
                <a:solidFill>
                  <a:schemeClr val="bg1">
                    <a:lumMod val="85000"/>
                  </a:schemeClr>
                </a:solidFill>
              </a:rPr>
              <a:t>支持向量回归</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solidFill>
                  <a:schemeClr val="bg1">
                    <a:lumMod val="85000"/>
                  </a:schemeClr>
                </a:solidFill>
              </a:rPr>
              <a:t>核方法</a:t>
            </a:r>
          </a:p>
        </p:txBody>
      </p:sp>
    </p:spTree>
    <p:extLst>
      <p:ext uri="{BB962C8B-B14F-4D97-AF65-F5344CB8AC3E}">
        <p14:creationId xmlns:p14="http://schemas.microsoft.com/office/powerpoint/2010/main" val="802520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软间隔</a:t>
            </a:r>
          </a:p>
        </p:txBody>
      </p:sp>
      <p:sp>
        <p:nvSpPr>
          <p:cNvPr id="3" name="内容占位符 2"/>
          <p:cNvSpPr>
            <a:spLocks noGrp="1"/>
          </p:cNvSpPr>
          <p:nvPr>
            <p:ph idx="1"/>
          </p:nvPr>
        </p:nvSpPr>
        <p:spPr>
          <a:xfrm>
            <a:off x="1691585" y="1019139"/>
            <a:ext cx="8616950" cy="1297489"/>
          </a:xfrm>
        </p:spPr>
        <p:txBody>
          <a:bodyPr>
            <a:normAutofit/>
          </a:bodyPr>
          <a:lstStyle/>
          <a:p>
            <a:pPr marL="0" indent="0">
              <a:buNone/>
            </a:pPr>
            <a:r>
              <a:rPr lang="en-US" altLang="zh-CN" dirty="0"/>
              <a:t>-Q:</a:t>
            </a:r>
            <a:r>
              <a:rPr lang="zh-CN" altLang="en-US" dirty="0"/>
              <a:t>现实中</a:t>
            </a:r>
            <a:r>
              <a:rPr lang="en-US" altLang="zh-CN" dirty="0"/>
              <a:t>, </a:t>
            </a:r>
            <a:r>
              <a:rPr lang="zh-CN" altLang="en-US" dirty="0"/>
              <a:t>很难确定合适的核函数使得训练样本在特征空间中线性可分</a:t>
            </a:r>
            <a:r>
              <a:rPr lang="en-US" altLang="zh-CN" dirty="0"/>
              <a:t>; </a:t>
            </a:r>
            <a:r>
              <a:rPr lang="zh-CN" altLang="en-US" dirty="0"/>
              <a:t>同时一个线性可分的结果也很难断定是否是有过拟合造成的</a:t>
            </a:r>
            <a:r>
              <a:rPr lang="en-US" altLang="zh-CN" dirty="0"/>
              <a:t>.</a:t>
            </a:r>
          </a:p>
          <a:p>
            <a:pPr marL="0" indent="0">
              <a:buNone/>
            </a:pPr>
            <a:r>
              <a:rPr lang="en-US" altLang="zh-CN" dirty="0"/>
              <a:t>-A:</a:t>
            </a:r>
            <a:r>
              <a:rPr lang="zh-CN" altLang="en-US" dirty="0"/>
              <a:t>引入</a:t>
            </a:r>
            <a:r>
              <a:rPr lang="en-US" altLang="zh-CN" dirty="0"/>
              <a:t>”</a:t>
            </a:r>
            <a:r>
              <a:rPr lang="zh-CN" altLang="en-US" dirty="0">
                <a:solidFill>
                  <a:schemeClr val="tx2"/>
                </a:solidFill>
              </a:rPr>
              <a:t>软间隔</a:t>
            </a:r>
            <a:r>
              <a:rPr lang="en-US" altLang="zh-CN" dirty="0"/>
              <a:t>”</a:t>
            </a:r>
            <a:r>
              <a:rPr lang="zh-CN" altLang="en-US" dirty="0"/>
              <a:t>的概念</a:t>
            </a:r>
            <a:r>
              <a:rPr lang="en-US" altLang="zh-CN" dirty="0"/>
              <a:t>, </a:t>
            </a:r>
            <a:r>
              <a:rPr lang="zh-CN" altLang="en-US" dirty="0"/>
              <a:t>允许支持向量机在一些样本上不满足约束</a:t>
            </a:r>
            <a:r>
              <a:rPr lang="en-US" altLang="zh-CN" dirty="0"/>
              <a:t>.</a:t>
            </a:r>
            <a:endParaRPr lang="zh-CN" altLang="en-US" dirty="0"/>
          </a:p>
        </p:txBody>
      </p:sp>
      <p:grpSp>
        <p:nvGrpSpPr>
          <p:cNvPr id="89" name="组合 88"/>
          <p:cNvGrpSpPr/>
          <p:nvPr/>
        </p:nvGrpSpPr>
        <p:grpSpPr>
          <a:xfrm>
            <a:off x="2040294" y="2316628"/>
            <a:ext cx="5030696" cy="2798815"/>
            <a:chOff x="1689111" y="3059452"/>
            <a:chExt cx="5030696" cy="2798815"/>
          </a:xfrm>
        </p:grpSpPr>
        <p:cxnSp>
          <p:nvCxnSpPr>
            <p:cNvPr id="59" name="直接连接符 58"/>
            <p:cNvCxnSpPr/>
            <p:nvPr/>
          </p:nvCxnSpPr>
          <p:spPr>
            <a:xfrm flipV="1">
              <a:off x="3755706" y="3622032"/>
              <a:ext cx="1954824" cy="1915691"/>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3368356" y="3256907"/>
              <a:ext cx="1954824" cy="1915691"/>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64" name="对象 63"/>
            <p:cNvGraphicFramePr>
              <a:graphicFrameLocks noChangeAspect="1"/>
            </p:cNvGraphicFramePr>
            <p:nvPr>
              <p:extLst>
                <p:ext uri="{D42A27DB-BD31-4B8C-83A1-F6EECF244321}">
                  <p14:modId xmlns:p14="http://schemas.microsoft.com/office/powerpoint/2010/main" val="73105625"/>
                </p:ext>
              </p:extLst>
            </p:nvPr>
          </p:nvGraphicFramePr>
          <p:xfrm>
            <a:off x="5513307" y="4360183"/>
            <a:ext cx="1206500" cy="247650"/>
          </p:xfrm>
          <a:graphic>
            <a:graphicData uri="http://schemas.openxmlformats.org/presentationml/2006/ole">
              <mc:AlternateContent xmlns:mc="http://schemas.openxmlformats.org/markup-compatibility/2006">
                <mc:Choice xmlns:v="urn:schemas-microsoft-com:vml" Requires="v">
                  <p:oleObj name="Formula" r:id="rId2" imgW="955080" imgH="195840" progId="Equation.Ribbit">
                    <p:embed/>
                  </p:oleObj>
                </mc:Choice>
                <mc:Fallback>
                  <p:oleObj name="Formula" r:id="rId2" imgW="955080" imgH="195840" progId="Equation.Ribbit">
                    <p:embed/>
                    <p:pic>
                      <p:nvPicPr>
                        <p:cNvPr id="0" name=""/>
                        <p:cNvPicPr/>
                        <p:nvPr/>
                      </p:nvPicPr>
                      <p:blipFill>
                        <a:blip r:embed="rId3"/>
                        <a:stretch>
                          <a:fillRect/>
                        </a:stretch>
                      </p:blipFill>
                      <p:spPr>
                        <a:xfrm>
                          <a:off x="5513307" y="4360183"/>
                          <a:ext cx="1206500" cy="247650"/>
                        </a:xfrm>
                        <a:prstGeom prst="rect">
                          <a:avLst/>
                        </a:prstGeom>
                      </p:spPr>
                    </p:pic>
                  </p:oleObj>
                </mc:Fallback>
              </mc:AlternateContent>
            </a:graphicData>
          </a:graphic>
        </p:graphicFrame>
        <p:graphicFrame>
          <p:nvGraphicFramePr>
            <p:cNvPr id="65" name="对象 64"/>
            <p:cNvGraphicFramePr>
              <a:graphicFrameLocks noChangeAspect="1"/>
            </p:cNvGraphicFramePr>
            <p:nvPr>
              <p:extLst>
                <p:ext uri="{D42A27DB-BD31-4B8C-83A1-F6EECF244321}">
                  <p14:modId xmlns:p14="http://schemas.microsoft.com/office/powerpoint/2010/main" val="899659539"/>
                </p:ext>
              </p:extLst>
            </p:nvPr>
          </p:nvGraphicFramePr>
          <p:xfrm>
            <a:off x="4029410" y="3069185"/>
            <a:ext cx="1055687" cy="247650"/>
          </p:xfrm>
          <a:graphic>
            <a:graphicData uri="http://schemas.openxmlformats.org/presentationml/2006/ole">
              <mc:AlternateContent xmlns:mc="http://schemas.openxmlformats.org/markup-compatibility/2006">
                <mc:Choice xmlns:v="urn:schemas-microsoft-com:vml" Requires="v">
                  <p:oleObj name="Formula" r:id="rId4" imgW="837000" imgH="195840" progId="Equation.Ribbit">
                    <p:embed/>
                  </p:oleObj>
                </mc:Choice>
                <mc:Fallback>
                  <p:oleObj name="Formula" r:id="rId4" imgW="837000" imgH="195840" progId="Equation.Ribbit">
                    <p:embed/>
                    <p:pic>
                      <p:nvPicPr>
                        <p:cNvPr id="0" name=""/>
                        <p:cNvPicPr/>
                        <p:nvPr/>
                      </p:nvPicPr>
                      <p:blipFill>
                        <a:blip r:embed="rId5"/>
                        <a:stretch>
                          <a:fillRect/>
                        </a:stretch>
                      </p:blipFill>
                      <p:spPr>
                        <a:xfrm>
                          <a:off x="4029410" y="3069185"/>
                          <a:ext cx="1055687" cy="247650"/>
                        </a:xfrm>
                        <a:prstGeom prst="rect">
                          <a:avLst/>
                        </a:prstGeom>
                      </p:spPr>
                    </p:pic>
                  </p:oleObj>
                </mc:Fallback>
              </mc:AlternateContent>
            </a:graphicData>
          </a:graphic>
        </p:graphicFrame>
        <p:sp>
          <p:nvSpPr>
            <p:cNvPr id="67" name="任意多边形 66"/>
            <p:cNvSpPr/>
            <p:nvPr/>
          </p:nvSpPr>
          <p:spPr>
            <a:xfrm>
              <a:off x="4708499" y="3290612"/>
              <a:ext cx="185738" cy="371475"/>
            </a:xfrm>
            <a:custGeom>
              <a:avLst/>
              <a:gdLst>
                <a:gd name="connsiteX0" fmla="*/ 0 w 185738"/>
                <a:gd name="connsiteY0" fmla="*/ 0 h 371475"/>
                <a:gd name="connsiteX1" fmla="*/ 33338 w 185738"/>
                <a:gd name="connsiteY1" fmla="*/ 204787 h 371475"/>
                <a:gd name="connsiteX2" fmla="*/ 185738 w 185738"/>
                <a:gd name="connsiteY2" fmla="*/ 371475 h 371475"/>
              </a:gdLst>
              <a:ahLst/>
              <a:cxnLst>
                <a:cxn ang="0">
                  <a:pos x="connsiteX0" y="connsiteY0"/>
                </a:cxn>
                <a:cxn ang="0">
                  <a:pos x="connsiteX1" y="connsiteY1"/>
                </a:cxn>
                <a:cxn ang="0">
                  <a:pos x="connsiteX2" y="connsiteY2"/>
                </a:cxn>
              </a:cxnLst>
              <a:rect l="l" t="t" r="r" b="b"/>
              <a:pathLst>
                <a:path w="185738" h="371475">
                  <a:moveTo>
                    <a:pt x="0" y="0"/>
                  </a:moveTo>
                  <a:cubicBezTo>
                    <a:pt x="1191" y="71437"/>
                    <a:pt x="2382" y="142875"/>
                    <a:pt x="33338" y="204787"/>
                  </a:cubicBezTo>
                  <a:cubicBezTo>
                    <a:pt x="64294" y="266699"/>
                    <a:pt x="125016" y="319087"/>
                    <a:pt x="185738" y="37147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p:nvSpPr>
          <p:spPr>
            <a:xfrm>
              <a:off x="5108799" y="4256449"/>
              <a:ext cx="374650" cy="248260"/>
            </a:xfrm>
            <a:custGeom>
              <a:avLst/>
              <a:gdLst>
                <a:gd name="connsiteX0" fmla="*/ 374650 w 374650"/>
                <a:gd name="connsiteY0" fmla="*/ 247650 h 248260"/>
                <a:gd name="connsiteX1" fmla="*/ 209550 w 374650"/>
                <a:gd name="connsiteY1" fmla="*/ 209550 h 248260"/>
                <a:gd name="connsiteX2" fmla="*/ 0 w 374650"/>
                <a:gd name="connsiteY2" fmla="*/ 0 h 248260"/>
              </a:gdLst>
              <a:ahLst/>
              <a:cxnLst>
                <a:cxn ang="0">
                  <a:pos x="connsiteX0" y="connsiteY0"/>
                </a:cxn>
                <a:cxn ang="0">
                  <a:pos x="connsiteX1" y="connsiteY1"/>
                </a:cxn>
                <a:cxn ang="0">
                  <a:pos x="connsiteX2" y="connsiteY2"/>
                </a:cxn>
              </a:cxnLst>
              <a:rect l="l" t="t" r="r" b="b"/>
              <a:pathLst>
                <a:path w="374650" h="248260">
                  <a:moveTo>
                    <a:pt x="374650" y="247650"/>
                  </a:moveTo>
                  <a:cubicBezTo>
                    <a:pt x="323321" y="249237"/>
                    <a:pt x="271992" y="250825"/>
                    <a:pt x="209550" y="209550"/>
                  </a:cubicBezTo>
                  <a:cubicBezTo>
                    <a:pt x="147108" y="168275"/>
                    <a:pt x="73554" y="84137"/>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p:cNvGrpSpPr/>
            <p:nvPr/>
          </p:nvGrpSpPr>
          <p:grpSpPr>
            <a:xfrm>
              <a:off x="3527106" y="3469632"/>
              <a:ext cx="3166926" cy="1915691"/>
              <a:chOff x="3527106" y="3469632"/>
              <a:chExt cx="3166926" cy="1915691"/>
            </a:xfrm>
          </p:grpSpPr>
          <p:cxnSp>
            <p:nvCxnSpPr>
              <p:cNvPr id="37" name="直接连接符 36"/>
              <p:cNvCxnSpPr/>
              <p:nvPr/>
            </p:nvCxnSpPr>
            <p:spPr>
              <a:xfrm flipV="1">
                <a:off x="3527106" y="3469632"/>
                <a:ext cx="1954824" cy="19156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66" name="对象 65"/>
              <p:cNvGraphicFramePr>
                <a:graphicFrameLocks noChangeAspect="1"/>
              </p:cNvGraphicFramePr>
              <p:nvPr/>
            </p:nvGraphicFramePr>
            <p:xfrm>
              <a:off x="5631995" y="3884291"/>
              <a:ext cx="1062037" cy="247650"/>
            </p:xfrm>
            <a:graphic>
              <a:graphicData uri="http://schemas.openxmlformats.org/presentationml/2006/ole">
                <mc:AlternateContent xmlns:mc="http://schemas.openxmlformats.org/markup-compatibility/2006">
                  <mc:Choice xmlns:v="urn:schemas-microsoft-com:vml" Requires="v">
                    <p:oleObj name="Formula" r:id="rId6" imgW="842040" imgH="195840" progId="Equation.Ribbit">
                      <p:embed/>
                    </p:oleObj>
                  </mc:Choice>
                  <mc:Fallback>
                    <p:oleObj name="Formula" r:id="rId6" imgW="842040" imgH="195840" progId="Equation.Ribbit">
                      <p:embed/>
                      <p:pic>
                        <p:nvPicPr>
                          <p:cNvPr id="0" name=""/>
                          <p:cNvPicPr/>
                          <p:nvPr/>
                        </p:nvPicPr>
                        <p:blipFill>
                          <a:blip r:embed="rId7"/>
                          <a:stretch>
                            <a:fillRect/>
                          </a:stretch>
                        </p:blipFill>
                        <p:spPr>
                          <a:xfrm>
                            <a:off x="5631995" y="3884291"/>
                            <a:ext cx="1062037" cy="247650"/>
                          </a:xfrm>
                          <a:prstGeom prst="rect">
                            <a:avLst/>
                          </a:prstGeom>
                        </p:spPr>
                      </p:pic>
                    </p:oleObj>
                  </mc:Fallback>
                </mc:AlternateContent>
              </a:graphicData>
            </a:graphic>
          </p:graphicFrame>
          <p:sp>
            <p:nvSpPr>
              <p:cNvPr id="69" name="任意多边形 68"/>
              <p:cNvSpPr/>
              <p:nvPr/>
            </p:nvSpPr>
            <p:spPr>
              <a:xfrm>
                <a:off x="5198524" y="3774674"/>
                <a:ext cx="374650" cy="243284"/>
              </a:xfrm>
              <a:custGeom>
                <a:avLst/>
                <a:gdLst>
                  <a:gd name="connsiteX0" fmla="*/ 368300 w 368300"/>
                  <a:gd name="connsiteY0" fmla="*/ 228600 h 241300"/>
                  <a:gd name="connsiteX1" fmla="*/ 209550 w 368300"/>
                  <a:gd name="connsiteY1" fmla="*/ 215900 h 241300"/>
                  <a:gd name="connsiteX2" fmla="*/ 0 w 368300"/>
                  <a:gd name="connsiteY2" fmla="*/ 0 h 241300"/>
                  <a:gd name="connsiteX0" fmla="*/ 349250 w 349250"/>
                  <a:gd name="connsiteY0" fmla="*/ 247650 h 254239"/>
                  <a:gd name="connsiteX1" fmla="*/ 209550 w 349250"/>
                  <a:gd name="connsiteY1" fmla="*/ 215900 h 254239"/>
                  <a:gd name="connsiteX2" fmla="*/ 0 w 349250"/>
                  <a:gd name="connsiteY2" fmla="*/ 0 h 254239"/>
                  <a:gd name="connsiteX0" fmla="*/ 374650 w 374650"/>
                  <a:gd name="connsiteY0" fmla="*/ 254000 h 259411"/>
                  <a:gd name="connsiteX1" fmla="*/ 209550 w 374650"/>
                  <a:gd name="connsiteY1" fmla="*/ 215900 h 259411"/>
                  <a:gd name="connsiteX2" fmla="*/ 0 w 374650"/>
                  <a:gd name="connsiteY2" fmla="*/ 0 h 259411"/>
                  <a:gd name="connsiteX0" fmla="*/ 374650 w 374650"/>
                  <a:gd name="connsiteY0" fmla="*/ 254000 h 254671"/>
                  <a:gd name="connsiteX1" fmla="*/ 209550 w 374650"/>
                  <a:gd name="connsiteY1" fmla="*/ 215900 h 254671"/>
                  <a:gd name="connsiteX2" fmla="*/ 0 w 374650"/>
                  <a:gd name="connsiteY2" fmla="*/ 0 h 254671"/>
                  <a:gd name="connsiteX0" fmla="*/ 374650 w 374650"/>
                  <a:gd name="connsiteY0" fmla="*/ 254000 h 254033"/>
                  <a:gd name="connsiteX1" fmla="*/ 175891 w 374650"/>
                  <a:gd name="connsiteY1" fmla="*/ 165412 h 254033"/>
                  <a:gd name="connsiteX2" fmla="*/ 0 w 374650"/>
                  <a:gd name="connsiteY2" fmla="*/ 0 h 254033"/>
                  <a:gd name="connsiteX0" fmla="*/ 374650 w 374650"/>
                  <a:gd name="connsiteY0" fmla="*/ 242781 h 242822"/>
                  <a:gd name="connsiteX1" fmla="*/ 175891 w 374650"/>
                  <a:gd name="connsiteY1" fmla="*/ 165412 h 242822"/>
                  <a:gd name="connsiteX2" fmla="*/ 0 w 374650"/>
                  <a:gd name="connsiteY2" fmla="*/ 0 h 242822"/>
                  <a:gd name="connsiteX0" fmla="*/ 374650 w 374650"/>
                  <a:gd name="connsiteY0" fmla="*/ 242781 h 243284"/>
                  <a:gd name="connsiteX1" fmla="*/ 198330 w 374650"/>
                  <a:gd name="connsiteY1" fmla="*/ 204681 h 243284"/>
                  <a:gd name="connsiteX2" fmla="*/ 0 w 374650"/>
                  <a:gd name="connsiteY2" fmla="*/ 0 h 243284"/>
                </a:gdLst>
                <a:ahLst/>
                <a:cxnLst>
                  <a:cxn ang="0">
                    <a:pos x="connsiteX0" y="connsiteY0"/>
                  </a:cxn>
                  <a:cxn ang="0">
                    <a:pos x="connsiteX1" y="connsiteY1"/>
                  </a:cxn>
                  <a:cxn ang="0">
                    <a:pos x="connsiteX2" y="connsiteY2"/>
                  </a:cxn>
                </a:cxnLst>
                <a:rect l="l" t="t" r="r" b="b"/>
                <a:pathLst>
                  <a:path w="374650" h="243284">
                    <a:moveTo>
                      <a:pt x="374650" y="242781"/>
                    </a:moveTo>
                    <a:cubicBezTo>
                      <a:pt x="314746" y="244261"/>
                      <a:pt x="260772" y="245144"/>
                      <a:pt x="198330" y="204681"/>
                    </a:cubicBezTo>
                    <a:cubicBezTo>
                      <a:pt x="135888" y="164218"/>
                      <a:pt x="74083" y="88900"/>
                      <a:pt x="0"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p:cNvGrpSpPr/>
            <p:nvPr/>
          </p:nvGrpSpPr>
          <p:grpSpPr>
            <a:xfrm>
              <a:off x="2589719" y="3059452"/>
              <a:ext cx="3350432" cy="2798815"/>
              <a:chOff x="2589719" y="3059452"/>
              <a:chExt cx="3350432" cy="2798815"/>
            </a:xfrm>
          </p:grpSpPr>
          <p:cxnSp>
            <p:nvCxnSpPr>
              <p:cNvPr id="4" name="直接箭头连接符 3"/>
              <p:cNvCxnSpPr/>
              <p:nvPr/>
            </p:nvCxnSpPr>
            <p:spPr>
              <a:xfrm flipH="1" flipV="1">
                <a:off x="2924348" y="3059452"/>
                <a:ext cx="0" cy="252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5" name="直接箭头连接符 4"/>
              <p:cNvCxnSpPr/>
              <p:nvPr/>
            </p:nvCxnSpPr>
            <p:spPr>
              <a:xfrm>
                <a:off x="2916151" y="5579512"/>
                <a:ext cx="3024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6" name="文本框 5"/>
              <p:cNvSpPr txBox="1"/>
              <p:nvPr/>
            </p:nvSpPr>
            <p:spPr>
              <a:xfrm>
                <a:off x="2734252" y="5497985"/>
                <a:ext cx="274434" cy="307777"/>
              </a:xfrm>
              <a:prstGeom prst="rect">
                <a:avLst/>
              </a:prstGeom>
              <a:noFill/>
            </p:spPr>
            <p:txBody>
              <a:bodyPr wrap="none" rtlCol="0">
                <a:spAutoFit/>
              </a:bodyPr>
              <a:lstStyle/>
              <a:p>
                <a:r>
                  <a:rPr lang="en-US" altLang="zh-CN" sz="1400" dirty="0">
                    <a:latin typeface="Times "/>
                  </a:rPr>
                  <a:t>0</a:t>
                </a:r>
                <a:endParaRPr lang="zh-CN" altLang="en-US" sz="1400" dirty="0">
                  <a:latin typeface="Times "/>
                </a:endParaRPr>
              </a:p>
            </p:txBody>
          </p:sp>
          <p:grpSp>
            <p:nvGrpSpPr>
              <p:cNvPr id="7" name="组合 6"/>
              <p:cNvGrpSpPr/>
              <p:nvPr/>
            </p:nvGrpSpPr>
            <p:grpSpPr>
              <a:xfrm>
                <a:off x="4027407" y="3654783"/>
                <a:ext cx="108000" cy="108000"/>
                <a:chOff x="5476803" y="2392530"/>
                <a:chExt cx="108000" cy="108000"/>
              </a:xfrm>
            </p:grpSpPr>
            <p:cxnSp>
              <p:nvCxnSpPr>
                <p:cNvPr id="8" name="直接连接符 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 name="组合 9"/>
              <p:cNvGrpSpPr/>
              <p:nvPr/>
            </p:nvGrpSpPr>
            <p:grpSpPr>
              <a:xfrm>
                <a:off x="3900607" y="4304632"/>
                <a:ext cx="108000" cy="108000"/>
                <a:chOff x="5476803" y="2392530"/>
                <a:chExt cx="108000" cy="108000"/>
              </a:xfrm>
            </p:grpSpPr>
            <p:cxnSp>
              <p:nvCxnSpPr>
                <p:cNvPr id="11" name="直接连接符 1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3" name="组合 12"/>
              <p:cNvGrpSpPr/>
              <p:nvPr/>
            </p:nvGrpSpPr>
            <p:grpSpPr>
              <a:xfrm>
                <a:off x="3726033" y="4146728"/>
                <a:ext cx="108000" cy="108000"/>
                <a:chOff x="5476803" y="2392530"/>
                <a:chExt cx="108000" cy="108000"/>
              </a:xfrm>
            </p:grpSpPr>
            <p:cxnSp>
              <p:nvCxnSpPr>
                <p:cNvPr id="14" name="直接连接符 1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6" name="组合 15"/>
              <p:cNvGrpSpPr/>
              <p:nvPr/>
            </p:nvGrpSpPr>
            <p:grpSpPr>
              <a:xfrm>
                <a:off x="3365106" y="4373175"/>
                <a:ext cx="108000" cy="108000"/>
                <a:chOff x="5476803" y="2392530"/>
                <a:chExt cx="108000" cy="108000"/>
              </a:xfrm>
            </p:grpSpPr>
            <p:cxnSp>
              <p:nvCxnSpPr>
                <p:cNvPr id="17" name="直接连接符 1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9" name="组合 18"/>
              <p:cNvGrpSpPr/>
              <p:nvPr/>
            </p:nvGrpSpPr>
            <p:grpSpPr>
              <a:xfrm>
                <a:off x="3544128" y="4549669"/>
                <a:ext cx="108000" cy="108000"/>
                <a:chOff x="5476803" y="2392530"/>
                <a:chExt cx="108000" cy="108000"/>
              </a:xfrm>
            </p:grpSpPr>
            <p:cxnSp>
              <p:nvCxnSpPr>
                <p:cNvPr id="20" name="直接连接符 1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2" name="组合 21"/>
              <p:cNvGrpSpPr/>
              <p:nvPr/>
            </p:nvGrpSpPr>
            <p:grpSpPr>
              <a:xfrm>
                <a:off x="3893982" y="4543792"/>
                <a:ext cx="108000" cy="108000"/>
                <a:chOff x="5476803" y="2392530"/>
                <a:chExt cx="108000" cy="108000"/>
              </a:xfrm>
            </p:grpSpPr>
            <p:cxnSp>
              <p:nvCxnSpPr>
                <p:cNvPr id="23" name="直接连接符 2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5" name="组合 24"/>
              <p:cNvGrpSpPr/>
              <p:nvPr/>
            </p:nvGrpSpPr>
            <p:grpSpPr>
              <a:xfrm>
                <a:off x="3458057" y="3696603"/>
                <a:ext cx="108000" cy="108000"/>
                <a:chOff x="5476803" y="2392530"/>
                <a:chExt cx="108000" cy="108000"/>
              </a:xfrm>
            </p:grpSpPr>
            <p:cxnSp>
              <p:nvCxnSpPr>
                <p:cNvPr id="26" name="直接连接符 2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28" name="直接连接符 27"/>
              <p:cNvCxnSpPr/>
              <p:nvPr/>
            </p:nvCxnSpPr>
            <p:spPr>
              <a:xfrm>
                <a:off x="5082635" y="4802046"/>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a:off x="4570403" y="4687302"/>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4446151" y="524231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4109907" y="5139573"/>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4916373" y="5098393"/>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a:off x="4962076" y="4967964"/>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4384316" y="5024514"/>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a:off x="5136635" y="460366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4624403" y="4967964"/>
                <a:ext cx="108000"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38" name="组合 37"/>
              <p:cNvGrpSpPr/>
              <p:nvPr/>
            </p:nvGrpSpPr>
            <p:grpSpPr>
              <a:xfrm>
                <a:off x="4462403" y="3537055"/>
                <a:ext cx="108000" cy="108000"/>
                <a:chOff x="5476803" y="2392530"/>
                <a:chExt cx="108000" cy="108000"/>
              </a:xfrm>
            </p:grpSpPr>
            <p:cxnSp>
              <p:nvCxnSpPr>
                <p:cNvPr id="39" name="直接连接符 3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1" name="组合 40"/>
              <p:cNvGrpSpPr/>
              <p:nvPr/>
            </p:nvGrpSpPr>
            <p:grpSpPr>
              <a:xfrm>
                <a:off x="4236299" y="3750603"/>
                <a:ext cx="108000" cy="108000"/>
                <a:chOff x="5476803" y="2392530"/>
                <a:chExt cx="108000" cy="108000"/>
              </a:xfrm>
            </p:grpSpPr>
            <p:cxnSp>
              <p:nvCxnSpPr>
                <p:cNvPr id="42" name="直接连接符 4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4" name="组合 43"/>
              <p:cNvGrpSpPr/>
              <p:nvPr/>
            </p:nvGrpSpPr>
            <p:grpSpPr>
              <a:xfrm>
                <a:off x="3280142" y="4694046"/>
                <a:ext cx="108000" cy="108000"/>
                <a:chOff x="5476803" y="2392530"/>
                <a:chExt cx="108000" cy="108000"/>
              </a:xfrm>
            </p:grpSpPr>
            <p:cxnSp>
              <p:nvCxnSpPr>
                <p:cNvPr id="45" name="直接连接符 4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7" name="组合 46"/>
              <p:cNvGrpSpPr/>
              <p:nvPr/>
            </p:nvGrpSpPr>
            <p:grpSpPr>
              <a:xfrm>
                <a:off x="3744425" y="3880598"/>
                <a:ext cx="108000" cy="108000"/>
                <a:chOff x="5476803" y="2392530"/>
                <a:chExt cx="108000" cy="108000"/>
              </a:xfrm>
            </p:grpSpPr>
            <p:cxnSp>
              <p:nvCxnSpPr>
                <p:cNvPr id="48" name="直接连接符 4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0" name="组合 49"/>
              <p:cNvGrpSpPr/>
              <p:nvPr/>
            </p:nvGrpSpPr>
            <p:grpSpPr>
              <a:xfrm>
                <a:off x="3383498" y="4107045"/>
                <a:ext cx="108000" cy="108000"/>
                <a:chOff x="5476803" y="2392530"/>
                <a:chExt cx="108000" cy="108000"/>
              </a:xfrm>
            </p:grpSpPr>
            <p:cxnSp>
              <p:nvCxnSpPr>
                <p:cNvPr id="51" name="直接连接符 5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53" name="直接连接符 52"/>
              <p:cNvCxnSpPr/>
              <p:nvPr/>
            </p:nvCxnSpPr>
            <p:spPr>
              <a:xfrm>
                <a:off x="4743388" y="5225782"/>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a:off x="4851388" y="4748046"/>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a:off x="4962076" y="442717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a:off x="5320216" y="4198575"/>
                <a:ext cx="108000"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57" name="对象 56"/>
              <p:cNvGraphicFramePr>
                <a:graphicFrameLocks noChangeAspect="1"/>
              </p:cNvGraphicFramePr>
              <p:nvPr/>
            </p:nvGraphicFramePr>
            <p:xfrm>
              <a:off x="5481930" y="5642267"/>
              <a:ext cx="222546" cy="216000"/>
            </p:xfrm>
            <a:graphic>
              <a:graphicData uri="http://schemas.openxmlformats.org/presentationml/2006/ole">
                <mc:AlternateContent xmlns:mc="http://schemas.openxmlformats.org/markup-compatibility/2006">
                  <mc:Choice xmlns:v="urn:schemas-microsoft-com:vml" Requires="v">
                    <p:oleObj name="Formula" r:id="rId8" imgW="137160" imgH="131040" progId="Equation.Ribbit">
                      <p:embed/>
                    </p:oleObj>
                  </mc:Choice>
                  <mc:Fallback>
                    <p:oleObj name="Formula" r:id="rId8" imgW="137160" imgH="131040" progId="Equation.Ribbit">
                      <p:embed/>
                      <p:pic>
                        <p:nvPicPr>
                          <p:cNvPr id="0" name=""/>
                          <p:cNvPicPr/>
                          <p:nvPr/>
                        </p:nvPicPr>
                        <p:blipFill>
                          <a:blip r:embed="rId9"/>
                          <a:stretch>
                            <a:fillRect/>
                          </a:stretch>
                        </p:blipFill>
                        <p:spPr>
                          <a:xfrm>
                            <a:off x="5481930" y="5642267"/>
                            <a:ext cx="222546" cy="216000"/>
                          </a:xfrm>
                          <a:prstGeom prst="rect">
                            <a:avLst/>
                          </a:prstGeom>
                        </p:spPr>
                      </p:pic>
                    </p:oleObj>
                  </mc:Fallback>
                </mc:AlternateContent>
              </a:graphicData>
            </a:graphic>
          </p:graphicFrame>
          <p:graphicFrame>
            <p:nvGraphicFramePr>
              <p:cNvPr id="58" name="对象 57"/>
              <p:cNvGraphicFramePr>
                <a:graphicFrameLocks noChangeAspect="1"/>
              </p:cNvGraphicFramePr>
              <p:nvPr/>
            </p:nvGraphicFramePr>
            <p:xfrm>
              <a:off x="2589719" y="3259832"/>
              <a:ext cx="230399" cy="216000"/>
            </p:xfrm>
            <a:graphic>
              <a:graphicData uri="http://schemas.openxmlformats.org/presentationml/2006/ole">
                <mc:AlternateContent xmlns:mc="http://schemas.openxmlformats.org/markup-compatibility/2006">
                  <mc:Choice xmlns:v="urn:schemas-microsoft-com:vml" Requires="v">
                    <p:oleObj name="Formula" r:id="rId10" imgW="141120" imgH="131040" progId="Equation.Ribbit">
                      <p:embed/>
                    </p:oleObj>
                  </mc:Choice>
                  <mc:Fallback>
                    <p:oleObj name="Formula" r:id="rId10" imgW="141120" imgH="131040" progId="Equation.Ribbit">
                      <p:embed/>
                      <p:pic>
                        <p:nvPicPr>
                          <p:cNvPr id="0" name=""/>
                          <p:cNvPicPr/>
                          <p:nvPr/>
                        </p:nvPicPr>
                        <p:blipFill>
                          <a:blip r:embed="rId11"/>
                          <a:stretch>
                            <a:fillRect/>
                          </a:stretch>
                        </p:blipFill>
                        <p:spPr>
                          <a:xfrm>
                            <a:off x="2589719" y="3259832"/>
                            <a:ext cx="230399" cy="216000"/>
                          </a:xfrm>
                          <a:prstGeom prst="rect">
                            <a:avLst/>
                          </a:prstGeom>
                        </p:spPr>
                      </p:pic>
                    </p:oleObj>
                  </mc:Fallback>
                </mc:AlternateContent>
              </a:graphicData>
            </a:graphic>
          </p:graphicFrame>
          <p:cxnSp>
            <p:nvCxnSpPr>
              <p:cNvPr id="70" name="直接连接符 69"/>
              <p:cNvCxnSpPr/>
              <p:nvPr/>
            </p:nvCxnSpPr>
            <p:spPr>
              <a:xfrm>
                <a:off x="4570403" y="4116190"/>
                <a:ext cx="108000"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71" name="组合 70"/>
              <p:cNvGrpSpPr/>
              <p:nvPr/>
            </p:nvGrpSpPr>
            <p:grpSpPr>
              <a:xfrm>
                <a:off x="4272093" y="4684632"/>
                <a:ext cx="108000" cy="108000"/>
                <a:chOff x="5476803" y="2392530"/>
                <a:chExt cx="108000" cy="108000"/>
              </a:xfrm>
            </p:grpSpPr>
            <p:cxnSp>
              <p:nvCxnSpPr>
                <p:cNvPr id="72" name="直接连接符 7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74" name="组合 73"/>
              <p:cNvGrpSpPr/>
              <p:nvPr/>
            </p:nvGrpSpPr>
            <p:grpSpPr>
              <a:xfrm>
                <a:off x="5505122" y="3820344"/>
                <a:ext cx="108000" cy="108000"/>
                <a:chOff x="5476803" y="2392530"/>
                <a:chExt cx="108000" cy="108000"/>
              </a:xfrm>
            </p:grpSpPr>
            <p:cxnSp>
              <p:nvCxnSpPr>
                <p:cNvPr id="75" name="直接连接符 7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77" name="直接连接符 76"/>
              <p:cNvCxnSpPr/>
              <p:nvPr/>
            </p:nvCxnSpPr>
            <p:spPr>
              <a:xfrm>
                <a:off x="4320151" y="4358632"/>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a:xfrm>
                <a:off x="4405920" y="3962172"/>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5" name="组合 84"/>
            <p:cNvGrpSpPr/>
            <p:nvPr/>
          </p:nvGrpSpPr>
          <p:grpSpPr>
            <a:xfrm>
              <a:off x="3846393" y="3776431"/>
              <a:ext cx="1804550" cy="1449351"/>
              <a:chOff x="3846393" y="3776431"/>
              <a:chExt cx="1804550" cy="1449351"/>
            </a:xfrm>
          </p:grpSpPr>
          <p:sp>
            <p:nvSpPr>
              <p:cNvPr id="61" name="椭圆 60"/>
              <p:cNvSpPr/>
              <p:nvPr/>
            </p:nvSpPr>
            <p:spPr>
              <a:xfrm>
                <a:off x="3846393" y="4516821"/>
                <a:ext cx="180000" cy="1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5470943" y="3776431"/>
                <a:ext cx="180000" cy="1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4235768" y="4648632"/>
                <a:ext cx="180000" cy="1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4536585" y="4591092"/>
                <a:ext cx="180000" cy="180000"/>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4539785" y="4023386"/>
                <a:ext cx="180000" cy="180000"/>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4281333" y="4256169"/>
                <a:ext cx="180000" cy="180000"/>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4060259" y="5045782"/>
                <a:ext cx="180000" cy="180000"/>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4374151" y="3864098"/>
                <a:ext cx="180000" cy="180000"/>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7" name="内容占位符 3"/>
            <p:cNvSpPr txBox="1">
              <a:spLocks/>
            </p:cNvSpPr>
            <p:nvPr/>
          </p:nvSpPr>
          <p:spPr>
            <a:xfrm>
              <a:off x="1689111" y="4721679"/>
              <a:ext cx="2731878"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不满足约束的样本</a:t>
              </a:r>
            </a:p>
          </p:txBody>
        </p:sp>
      </p:grpSp>
      <p:pic>
        <p:nvPicPr>
          <p:cNvPr id="88" name="图片 87"/>
          <p:cNvPicPr>
            <a:picLocks noChangeAspect="1"/>
          </p:cNvPicPr>
          <p:nvPr/>
        </p:nvPicPr>
        <p:blipFill>
          <a:blip r:embed="rId12"/>
          <a:stretch>
            <a:fillRect/>
          </a:stretch>
        </p:blipFill>
        <p:spPr>
          <a:xfrm>
            <a:off x="7100849" y="3850520"/>
            <a:ext cx="3362325" cy="904875"/>
          </a:xfrm>
          <a:prstGeom prst="rect">
            <a:avLst/>
          </a:prstGeom>
        </p:spPr>
      </p:pic>
      <p:sp>
        <p:nvSpPr>
          <p:cNvPr id="90" name="内容占位符 2"/>
          <p:cNvSpPr txBox="1">
            <a:spLocks/>
          </p:cNvSpPr>
          <p:nvPr/>
        </p:nvSpPr>
        <p:spPr>
          <a:xfrm>
            <a:off x="1846223" y="5318946"/>
            <a:ext cx="8616950" cy="1297489"/>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rgbClr val="FF0000"/>
                </a:solidFill>
              </a:rPr>
              <a:t>放弃对某些点（很大的可能是噪声）的精确分类，对分类器是损失，但是好处是分类面不必向这些点移动，得到更大的几何间隔（在低维空间中，分类边界更平滑）。需要权衡这种好处和损失。</a:t>
            </a:r>
          </a:p>
        </p:txBody>
      </p:sp>
    </p:spTree>
    <p:extLst>
      <p:ext uri="{BB962C8B-B14F-4D97-AF65-F5344CB8AC3E}">
        <p14:creationId xmlns:p14="http://schemas.microsoft.com/office/powerpoint/2010/main" val="34043804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0/1</a:t>
            </a:r>
            <a:r>
              <a:rPr lang="zh-CN" altLang="en-US" dirty="0"/>
              <a:t>损失函数</a:t>
            </a:r>
          </a:p>
        </p:txBody>
      </p:sp>
      <p:sp>
        <p:nvSpPr>
          <p:cNvPr id="3" name="内容占位符 2"/>
          <p:cNvSpPr>
            <a:spLocks noGrp="1"/>
          </p:cNvSpPr>
          <p:nvPr>
            <p:ph idx="1"/>
          </p:nvPr>
        </p:nvSpPr>
        <p:spPr/>
        <p:txBody>
          <a:bodyPr>
            <a:normAutofit/>
          </a:bodyPr>
          <a:lstStyle/>
          <a:p>
            <a:pPr>
              <a:lnSpc>
                <a:spcPts val="2700"/>
              </a:lnSpc>
            </a:pPr>
            <a:r>
              <a:rPr lang="zh-CN" altLang="en-US" sz="2000" dirty="0"/>
              <a:t>基本想法：最大化间隔的同时</a:t>
            </a:r>
            <a:r>
              <a:rPr lang="en-US" altLang="zh-CN" sz="2000" dirty="0"/>
              <a:t>, </a:t>
            </a:r>
            <a:r>
              <a:rPr lang="zh-CN" altLang="en-US" sz="2000" dirty="0"/>
              <a:t>让不满足约束的样本应尽可能少</a:t>
            </a:r>
            <a:r>
              <a:rPr lang="en-US" altLang="zh-CN" sz="2000" dirty="0"/>
              <a:t>.</a:t>
            </a:r>
            <a:r>
              <a:rPr lang="zh-CN" altLang="en-US" sz="2000" dirty="0"/>
              <a:t> </a:t>
            </a:r>
            <a:r>
              <a:rPr lang="en-US" altLang="zh-CN" sz="2000" dirty="0">
                <a:solidFill>
                  <a:srgbClr val="FF0000"/>
                </a:solidFill>
              </a:rPr>
              <a:t>C</a:t>
            </a:r>
            <a:r>
              <a:rPr lang="zh-CN" altLang="en-US" sz="2000" dirty="0">
                <a:solidFill>
                  <a:srgbClr val="FF0000"/>
                </a:solidFill>
              </a:rPr>
              <a:t>是调和两者的系数，</a:t>
            </a:r>
            <a:r>
              <a:rPr lang="en-US" altLang="zh-CN" sz="2000" dirty="0">
                <a:solidFill>
                  <a:srgbClr val="FF0000"/>
                </a:solidFill>
              </a:rPr>
              <a:t>C</a:t>
            </a:r>
            <a:r>
              <a:rPr lang="zh-CN" altLang="en-US" sz="2000" dirty="0">
                <a:solidFill>
                  <a:srgbClr val="FF0000"/>
                </a:solidFill>
              </a:rPr>
              <a:t>值大时对误分类的惩罚增大， </a:t>
            </a:r>
            <a:r>
              <a:rPr lang="en-US" altLang="zh-CN" sz="2000" dirty="0">
                <a:solidFill>
                  <a:srgbClr val="FF0000"/>
                </a:solidFill>
              </a:rPr>
              <a:t>C</a:t>
            </a:r>
            <a:r>
              <a:rPr lang="zh-CN" altLang="en-US" sz="2000" dirty="0">
                <a:solidFill>
                  <a:srgbClr val="FF0000"/>
                </a:solidFill>
              </a:rPr>
              <a:t>值小时对误分类的惩罚减小</a:t>
            </a:r>
            <a:br>
              <a:rPr lang="en-US" altLang="zh-CN" dirty="0">
                <a:solidFill>
                  <a:srgbClr val="FF0000"/>
                </a:solidFill>
              </a:rPr>
            </a:br>
            <a:br>
              <a:rPr lang="en-US" altLang="zh-CN" dirty="0"/>
            </a:br>
            <a:br>
              <a:rPr lang="en-US" altLang="zh-CN" dirty="0"/>
            </a:br>
            <a:br>
              <a:rPr lang="en-US" altLang="zh-CN" dirty="0"/>
            </a:br>
            <a:br>
              <a:rPr lang="en-US" altLang="zh-CN" dirty="0"/>
            </a:br>
            <a:br>
              <a:rPr lang="en-US" altLang="zh-CN" dirty="0"/>
            </a:br>
            <a:r>
              <a:rPr lang="zh-CN" altLang="en-US" dirty="0"/>
              <a:t>其中     是</a:t>
            </a:r>
            <a:r>
              <a:rPr lang="en-US" altLang="zh-CN" dirty="0"/>
              <a:t>”0/1</a:t>
            </a:r>
            <a:r>
              <a:rPr lang="zh-CN" altLang="en-US" dirty="0"/>
              <a:t>损失函数</a:t>
            </a:r>
            <a:r>
              <a:rPr lang="en-US" altLang="zh-CN" dirty="0"/>
              <a:t>”</a:t>
            </a:r>
          </a:p>
          <a:p>
            <a:endParaRPr lang="en-US" altLang="zh-CN" dirty="0"/>
          </a:p>
          <a:p>
            <a:endParaRPr lang="en-US" altLang="zh-CN" dirty="0"/>
          </a:p>
          <a:p>
            <a:pPr marL="0" indent="0">
              <a:buNone/>
            </a:pPr>
            <a:endParaRPr lang="en-US" altLang="zh-CN" dirty="0"/>
          </a:p>
          <a:p>
            <a:r>
              <a:rPr lang="zh-CN" altLang="en-US" dirty="0"/>
              <a:t>存在的问题：</a:t>
            </a:r>
            <a:r>
              <a:rPr lang="en-US" altLang="zh-CN" dirty="0"/>
              <a:t>0/1</a:t>
            </a:r>
            <a:r>
              <a:rPr lang="zh-CN" altLang="en-US" dirty="0"/>
              <a:t>损失函数非凸、非连续</a:t>
            </a:r>
            <a:r>
              <a:rPr lang="en-US" altLang="zh-CN" dirty="0"/>
              <a:t>, </a:t>
            </a:r>
            <a:r>
              <a:rPr lang="zh-CN" altLang="en-US" dirty="0"/>
              <a:t>不易优化！</a:t>
            </a:r>
            <a:r>
              <a:rPr lang="en-US" altLang="zh-CN" dirty="0"/>
              <a:t> </a:t>
            </a:r>
          </a:p>
          <a:p>
            <a:endParaRPr lang="en-US" altLang="zh-CN"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806" y="2183170"/>
            <a:ext cx="5980694" cy="865707"/>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698" y="3623924"/>
            <a:ext cx="408467" cy="365792"/>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4397" y="3666807"/>
            <a:ext cx="2627604" cy="902286"/>
          </a:xfrm>
          <a:prstGeom prst="rect">
            <a:avLst/>
          </a:prstGeom>
        </p:spPr>
      </p:pic>
    </p:spTree>
    <p:extLst>
      <p:ext uri="{BB962C8B-B14F-4D97-AF65-F5344CB8AC3E}">
        <p14:creationId xmlns:p14="http://schemas.microsoft.com/office/powerpoint/2010/main" val="375149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替代损失</a:t>
            </a:r>
          </a:p>
        </p:txBody>
      </p:sp>
      <p:cxnSp>
        <p:nvCxnSpPr>
          <p:cNvPr id="37" name="直接箭头连接符 36"/>
          <p:cNvCxnSpPr/>
          <p:nvPr/>
        </p:nvCxnSpPr>
        <p:spPr>
          <a:xfrm flipH="1" flipV="1">
            <a:off x="6177433" y="1399533"/>
            <a:ext cx="0" cy="3551842"/>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38" name="直接箭头连接符 37"/>
          <p:cNvCxnSpPr/>
          <p:nvPr/>
        </p:nvCxnSpPr>
        <p:spPr>
          <a:xfrm>
            <a:off x="3557395" y="4934939"/>
            <a:ext cx="5432227"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39" name="文本框 38"/>
          <p:cNvSpPr txBox="1"/>
          <p:nvPr/>
        </p:nvSpPr>
        <p:spPr>
          <a:xfrm>
            <a:off x="6009192" y="4918930"/>
            <a:ext cx="274434" cy="307777"/>
          </a:xfrm>
          <a:prstGeom prst="rect">
            <a:avLst/>
          </a:prstGeom>
          <a:noFill/>
        </p:spPr>
        <p:txBody>
          <a:bodyPr wrap="none" rtlCol="0">
            <a:spAutoFit/>
          </a:bodyPr>
          <a:lstStyle/>
          <a:p>
            <a:r>
              <a:rPr lang="en-US" altLang="zh-CN" sz="1400" dirty="0">
                <a:latin typeface="Times "/>
              </a:rPr>
              <a:t>0</a:t>
            </a:r>
            <a:endParaRPr lang="zh-CN" altLang="en-US" sz="1400" dirty="0">
              <a:latin typeface="Times "/>
            </a:endParaRPr>
          </a:p>
        </p:txBody>
      </p:sp>
      <p:graphicFrame>
        <p:nvGraphicFramePr>
          <p:cNvPr id="40" name="对象 39"/>
          <p:cNvGraphicFramePr>
            <a:graphicFrameLocks noChangeAspect="1"/>
          </p:cNvGraphicFramePr>
          <p:nvPr/>
        </p:nvGraphicFramePr>
        <p:xfrm>
          <a:off x="8698629" y="4984960"/>
          <a:ext cx="143728" cy="248760"/>
        </p:xfrm>
        <a:graphic>
          <a:graphicData uri="http://schemas.openxmlformats.org/presentationml/2006/ole">
            <mc:AlternateContent xmlns:mc="http://schemas.openxmlformats.org/markup-compatibility/2006">
              <mc:Choice xmlns:v="urn:schemas-microsoft-com:vml" Requires="v">
                <p:oleObj name="Formula" r:id="rId3" imgW="76320" imgH="129600" progId="Equation.Ribbit">
                  <p:embed/>
                </p:oleObj>
              </mc:Choice>
              <mc:Fallback>
                <p:oleObj name="Formula" r:id="rId3" imgW="76320" imgH="129600" progId="Equation.Ribbit">
                  <p:embed/>
                  <p:pic>
                    <p:nvPicPr>
                      <p:cNvPr id="0" name=""/>
                      <p:cNvPicPr/>
                      <p:nvPr/>
                    </p:nvPicPr>
                    <p:blipFill>
                      <a:blip r:embed="rId4"/>
                      <a:stretch>
                        <a:fillRect/>
                      </a:stretch>
                    </p:blipFill>
                    <p:spPr>
                      <a:xfrm>
                        <a:off x="8698629" y="4984960"/>
                        <a:ext cx="143728" cy="248760"/>
                      </a:xfrm>
                      <a:prstGeom prst="rect">
                        <a:avLst/>
                      </a:prstGeom>
                    </p:spPr>
                  </p:pic>
                </p:oleObj>
              </mc:Fallback>
            </mc:AlternateContent>
          </a:graphicData>
        </a:graphic>
      </p:graphicFrame>
      <p:graphicFrame>
        <p:nvGraphicFramePr>
          <p:cNvPr id="41" name="对象 40"/>
          <p:cNvGraphicFramePr>
            <a:graphicFrameLocks noChangeAspect="1"/>
          </p:cNvGraphicFramePr>
          <p:nvPr/>
        </p:nvGraphicFramePr>
        <p:xfrm>
          <a:off x="5545004" y="1342520"/>
          <a:ext cx="471722" cy="339050"/>
        </p:xfrm>
        <a:graphic>
          <a:graphicData uri="http://schemas.openxmlformats.org/presentationml/2006/ole">
            <mc:AlternateContent xmlns:mc="http://schemas.openxmlformats.org/markup-compatibility/2006">
              <mc:Choice xmlns:v="urn:schemas-microsoft-com:vml" Requires="v">
                <p:oleObj name="Formula" r:id="rId5" imgW="249120" imgH="177840" progId="Equation.Ribbit">
                  <p:embed/>
                </p:oleObj>
              </mc:Choice>
              <mc:Fallback>
                <p:oleObj name="Formula" r:id="rId5" imgW="249120" imgH="177840" progId="Equation.Ribbit">
                  <p:embed/>
                  <p:pic>
                    <p:nvPicPr>
                      <p:cNvPr id="0" name=""/>
                      <p:cNvPicPr/>
                      <p:nvPr/>
                    </p:nvPicPr>
                    <p:blipFill>
                      <a:blip r:embed="rId6"/>
                      <a:stretch>
                        <a:fillRect/>
                      </a:stretch>
                    </p:blipFill>
                    <p:spPr>
                      <a:xfrm>
                        <a:off x="5545004" y="1342520"/>
                        <a:ext cx="471722" cy="339050"/>
                      </a:xfrm>
                      <a:prstGeom prst="rect">
                        <a:avLst/>
                      </a:prstGeom>
                    </p:spPr>
                  </p:pic>
                </p:oleObj>
              </mc:Fallback>
            </mc:AlternateContent>
          </a:graphicData>
        </a:graphic>
      </p:graphicFrame>
      <p:cxnSp>
        <p:nvCxnSpPr>
          <p:cNvPr id="42" name="直接连接符 41"/>
          <p:cNvCxnSpPr/>
          <p:nvPr/>
        </p:nvCxnSpPr>
        <p:spPr>
          <a:xfrm>
            <a:off x="3642789" y="3921413"/>
            <a:ext cx="2530164" cy="140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168465" y="4924606"/>
            <a:ext cx="2530164" cy="140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任意多边形 43"/>
          <p:cNvSpPr/>
          <p:nvPr/>
        </p:nvSpPr>
        <p:spPr>
          <a:xfrm>
            <a:off x="4882790" y="1871651"/>
            <a:ext cx="3771931" cy="2927991"/>
          </a:xfrm>
          <a:custGeom>
            <a:avLst/>
            <a:gdLst>
              <a:gd name="connsiteX0" fmla="*/ 0 w 3111500"/>
              <a:gd name="connsiteY0" fmla="*/ 0 h 2527300"/>
              <a:gd name="connsiteX1" fmla="*/ 139700 w 3111500"/>
              <a:gd name="connsiteY1" fmla="*/ 349250 h 2527300"/>
              <a:gd name="connsiteX2" fmla="*/ 349250 w 3111500"/>
              <a:gd name="connsiteY2" fmla="*/ 781050 h 2527300"/>
              <a:gd name="connsiteX3" fmla="*/ 635000 w 3111500"/>
              <a:gd name="connsiteY3" fmla="*/ 1225550 h 2527300"/>
              <a:gd name="connsiteX4" fmla="*/ 914400 w 3111500"/>
              <a:gd name="connsiteY4" fmla="*/ 1574800 h 2527300"/>
              <a:gd name="connsiteX5" fmla="*/ 1149350 w 3111500"/>
              <a:gd name="connsiteY5" fmla="*/ 1790700 h 2527300"/>
              <a:gd name="connsiteX6" fmla="*/ 1517650 w 3111500"/>
              <a:gd name="connsiteY6" fmla="*/ 2063750 h 2527300"/>
              <a:gd name="connsiteX7" fmla="*/ 1822450 w 3111500"/>
              <a:gd name="connsiteY7" fmla="*/ 2203450 h 2527300"/>
              <a:gd name="connsiteX8" fmla="*/ 2197100 w 3111500"/>
              <a:gd name="connsiteY8" fmla="*/ 2349500 h 2527300"/>
              <a:gd name="connsiteX9" fmla="*/ 2660650 w 3111500"/>
              <a:gd name="connsiteY9" fmla="*/ 2451100 h 2527300"/>
              <a:gd name="connsiteX10" fmla="*/ 2990850 w 3111500"/>
              <a:gd name="connsiteY10" fmla="*/ 2501900 h 2527300"/>
              <a:gd name="connsiteX11" fmla="*/ 3111500 w 3111500"/>
              <a:gd name="connsiteY11" fmla="*/ 2527300 h 2527300"/>
              <a:gd name="connsiteX0" fmla="*/ 0 w 3111500"/>
              <a:gd name="connsiteY0" fmla="*/ 0 h 2527300"/>
              <a:gd name="connsiteX1" fmla="*/ 139700 w 3111500"/>
              <a:gd name="connsiteY1" fmla="*/ 349250 h 2527300"/>
              <a:gd name="connsiteX2" fmla="*/ 349250 w 3111500"/>
              <a:gd name="connsiteY2" fmla="*/ 781050 h 2527300"/>
              <a:gd name="connsiteX3" fmla="*/ 635000 w 3111500"/>
              <a:gd name="connsiteY3" fmla="*/ 1225550 h 2527300"/>
              <a:gd name="connsiteX4" fmla="*/ 914400 w 3111500"/>
              <a:gd name="connsiteY4" fmla="*/ 1574800 h 2527300"/>
              <a:gd name="connsiteX5" fmla="*/ 1149350 w 3111500"/>
              <a:gd name="connsiteY5" fmla="*/ 1790700 h 2527300"/>
              <a:gd name="connsiteX6" fmla="*/ 1517650 w 3111500"/>
              <a:gd name="connsiteY6" fmla="*/ 2063750 h 2527300"/>
              <a:gd name="connsiteX7" fmla="*/ 1822450 w 3111500"/>
              <a:gd name="connsiteY7" fmla="*/ 2203450 h 2527300"/>
              <a:gd name="connsiteX8" fmla="*/ 2211388 w 3111500"/>
              <a:gd name="connsiteY8" fmla="*/ 2344738 h 2527300"/>
              <a:gd name="connsiteX9" fmla="*/ 2660650 w 3111500"/>
              <a:gd name="connsiteY9" fmla="*/ 2451100 h 2527300"/>
              <a:gd name="connsiteX10" fmla="*/ 2990850 w 3111500"/>
              <a:gd name="connsiteY10" fmla="*/ 2501900 h 2527300"/>
              <a:gd name="connsiteX11" fmla="*/ 3111500 w 3111500"/>
              <a:gd name="connsiteY11" fmla="*/ 2527300 h 2527300"/>
              <a:gd name="connsiteX0" fmla="*/ 0 w 3135313"/>
              <a:gd name="connsiteY0" fmla="*/ 0 h 2517775"/>
              <a:gd name="connsiteX1" fmla="*/ 139700 w 3135313"/>
              <a:gd name="connsiteY1" fmla="*/ 349250 h 2517775"/>
              <a:gd name="connsiteX2" fmla="*/ 349250 w 3135313"/>
              <a:gd name="connsiteY2" fmla="*/ 781050 h 2517775"/>
              <a:gd name="connsiteX3" fmla="*/ 635000 w 3135313"/>
              <a:gd name="connsiteY3" fmla="*/ 1225550 h 2517775"/>
              <a:gd name="connsiteX4" fmla="*/ 914400 w 3135313"/>
              <a:gd name="connsiteY4" fmla="*/ 1574800 h 2517775"/>
              <a:gd name="connsiteX5" fmla="*/ 1149350 w 3135313"/>
              <a:gd name="connsiteY5" fmla="*/ 1790700 h 2517775"/>
              <a:gd name="connsiteX6" fmla="*/ 1517650 w 3135313"/>
              <a:gd name="connsiteY6" fmla="*/ 2063750 h 2517775"/>
              <a:gd name="connsiteX7" fmla="*/ 1822450 w 3135313"/>
              <a:gd name="connsiteY7" fmla="*/ 2203450 h 2517775"/>
              <a:gd name="connsiteX8" fmla="*/ 2211388 w 3135313"/>
              <a:gd name="connsiteY8" fmla="*/ 2344738 h 2517775"/>
              <a:gd name="connsiteX9" fmla="*/ 2660650 w 3135313"/>
              <a:gd name="connsiteY9" fmla="*/ 2451100 h 2517775"/>
              <a:gd name="connsiteX10" fmla="*/ 2990850 w 3135313"/>
              <a:gd name="connsiteY10" fmla="*/ 2501900 h 2517775"/>
              <a:gd name="connsiteX11" fmla="*/ 3135313 w 3135313"/>
              <a:gd name="connsiteY11" fmla="*/ 2517775 h 2517775"/>
              <a:gd name="connsiteX0" fmla="*/ 0 w 3249613"/>
              <a:gd name="connsiteY0" fmla="*/ 0 h 2522537"/>
              <a:gd name="connsiteX1" fmla="*/ 139700 w 3249613"/>
              <a:gd name="connsiteY1" fmla="*/ 349250 h 2522537"/>
              <a:gd name="connsiteX2" fmla="*/ 349250 w 3249613"/>
              <a:gd name="connsiteY2" fmla="*/ 781050 h 2522537"/>
              <a:gd name="connsiteX3" fmla="*/ 635000 w 3249613"/>
              <a:gd name="connsiteY3" fmla="*/ 1225550 h 2522537"/>
              <a:gd name="connsiteX4" fmla="*/ 914400 w 3249613"/>
              <a:gd name="connsiteY4" fmla="*/ 1574800 h 2522537"/>
              <a:gd name="connsiteX5" fmla="*/ 1149350 w 3249613"/>
              <a:gd name="connsiteY5" fmla="*/ 1790700 h 2522537"/>
              <a:gd name="connsiteX6" fmla="*/ 1517650 w 3249613"/>
              <a:gd name="connsiteY6" fmla="*/ 2063750 h 2522537"/>
              <a:gd name="connsiteX7" fmla="*/ 1822450 w 3249613"/>
              <a:gd name="connsiteY7" fmla="*/ 2203450 h 2522537"/>
              <a:gd name="connsiteX8" fmla="*/ 2211388 w 3249613"/>
              <a:gd name="connsiteY8" fmla="*/ 2344738 h 2522537"/>
              <a:gd name="connsiteX9" fmla="*/ 2660650 w 3249613"/>
              <a:gd name="connsiteY9" fmla="*/ 2451100 h 2522537"/>
              <a:gd name="connsiteX10" fmla="*/ 2990850 w 3249613"/>
              <a:gd name="connsiteY10" fmla="*/ 2501900 h 2522537"/>
              <a:gd name="connsiteX11" fmla="*/ 3249613 w 3249613"/>
              <a:gd name="connsiteY11" fmla="*/ 2522537 h 2522537"/>
              <a:gd name="connsiteX0" fmla="*/ 0 w 3249613"/>
              <a:gd name="connsiteY0" fmla="*/ 0 h 2524602"/>
              <a:gd name="connsiteX1" fmla="*/ 139700 w 3249613"/>
              <a:gd name="connsiteY1" fmla="*/ 349250 h 2524602"/>
              <a:gd name="connsiteX2" fmla="*/ 349250 w 3249613"/>
              <a:gd name="connsiteY2" fmla="*/ 781050 h 2524602"/>
              <a:gd name="connsiteX3" fmla="*/ 635000 w 3249613"/>
              <a:gd name="connsiteY3" fmla="*/ 1225550 h 2524602"/>
              <a:gd name="connsiteX4" fmla="*/ 914400 w 3249613"/>
              <a:gd name="connsiteY4" fmla="*/ 1574800 h 2524602"/>
              <a:gd name="connsiteX5" fmla="*/ 1149350 w 3249613"/>
              <a:gd name="connsiteY5" fmla="*/ 1790700 h 2524602"/>
              <a:gd name="connsiteX6" fmla="*/ 1517650 w 3249613"/>
              <a:gd name="connsiteY6" fmla="*/ 2063750 h 2524602"/>
              <a:gd name="connsiteX7" fmla="*/ 1822450 w 3249613"/>
              <a:gd name="connsiteY7" fmla="*/ 2203450 h 2524602"/>
              <a:gd name="connsiteX8" fmla="*/ 2211388 w 3249613"/>
              <a:gd name="connsiteY8" fmla="*/ 2344738 h 2524602"/>
              <a:gd name="connsiteX9" fmla="*/ 2660650 w 3249613"/>
              <a:gd name="connsiteY9" fmla="*/ 2451100 h 2524602"/>
              <a:gd name="connsiteX10" fmla="*/ 2990850 w 3249613"/>
              <a:gd name="connsiteY10" fmla="*/ 2501900 h 2524602"/>
              <a:gd name="connsiteX11" fmla="*/ 3249613 w 3249613"/>
              <a:gd name="connsiteY11" fmla="*/ 2522537 h 2524602"/>
              <a:gd name="connsiteX0" fmla="*/ 0 w 3249613"/>
              <a:gd name="connsiteY0" fmla="*/ 0 h 2522537"/>
              <a:gd name="connsiteX1" fmla="*/ 139700 w 3249613"/>
              <a:gd name="connsiteY1" fmla="*/ 349250 h 2522537"/>
              <a:gd name="connsiteX2" fmla="*/ 349250 w 3249613"/>
              <a:gd name="connsiteY2" fmla="*/ 781050 h 2522537"/>
              <a:gd name="connsiteX3" fmla="*/ 635000 w 3249613"/>
              <a:gd name="connsiteY3" fmla="*/ 1225550 h 2522537"/>
              <a:gd name="connsiteX4" fmla="*/ 914400 w 3249613"/>
              <a:gd name="connsiteY4" fmla="*/ 1574800 h 2522537"/>
              <a:gd name="connsiteX5" fmla="*/ 1149350 w 3249613"/>
              <a:gd name="connsiteY5" fmla="*/ 1790700 h 2522537"/>
              <a:gd name="connsiteX6" fmla="*/ 1517650 w 3249613"/>
              <a:gd name="connsiteY6" fmla="*/ 2063750 h 2522537"/>
              <a:gd name="connsiteX7" fmla="*/ 1822450 w 3249613"/>
              <a:gd name="connsiteY7" fmla="*/ 2203450 h 2522537"/>
              <a:gd name="connsiteX8" fmla="*/ 2211388 w 3249613"/>
              <a:gd name="connsiteY8" fmla="*/ 2344738 h 2522537"/>
              <a:gd name="connsiteX9" fmla="*/ 2660650 w 3249613"/>
              <a:gd name="connsiteY9" fmla="*/ 2451100 h 2522537"/>
              <a:gd name="connsiteX10" fmla="*/ 2990850 w 3249613"/>
              <a:gd name="connsiteY10" fmla="*/ 2501900 h 2522537"/>
              <a:gd name="connsiteX11" fmla="*/ 3249613 w 3249613"/>
              <a:gd name="connsiteY11" fmla="*/ 2522537 h 252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9613" h="2522537">
                <a:moveTo>
                  <a:pt x="0" y="0"/>
                </a:moveTo>
                <a:cubicBezTo>
                  <a:pt x="40746" y="109537"/>
                  <a:pt x="81492" y="219075"/>
                  <a:pt x="139700" y="349250"/>
                </a:cubicBezTo>
                <a:cubicBezTo>
                  <a:pt x="197908" y="479425"/>
                  <a:pt x="266700" y="635000"/>
                  <a:pt x="349250" y="781050"/>
                </a:cubicBezTo>
                <a:cubicBezTo>
                  <a:pt x="431800" y="927100"/>
                  <a:pt x="540808" y="1093258"/>
                  <a:pt x="635000" y="1225550"/>
                </a:cubicBezTo>
                <a:cubicBezTo>
                  <a:pt x="729192" y="1357842"/>
                  <a:pt x="828675" y="1480608"/>
                  <a:pt x="914400" y="1574800"/>
                </a:cubicBezTo>
                <a:cubicBezTo>
                  <a:pt x="1000125" y="1668992"/>
                  <a:pt x="1048808" y="1709208"/>
                  <a:pt x="1149350" y="1790700"/>
                </a:cubicBezTo>
                <a:cubicBezTo>
                  <a:pt x="1249892" y="1872192"/>
                  <a:pt x="1405467" y="1994958"/>
                  <a:pt x="1517650" y="2063750"/>
                </a:cubicBezTo>
                <a:cubicBezTo>
                  <a:pt x="1629833" y="2132542"/>
                  <a:pt x="1706827" y="2156619"/>
                  <a:pt x="1822450" y="2203450"/>
                </a:cubicBezTo>
                <a:cubicBezTo>
                  <a:pt x="1938073" y="2250281"/>
                  <a:pt x="2071688" y="2303463"/>
                  <a:pt x="2211388" y="2344738"/>
                </a:cubicBezTo>
                <a:cubicBezTo>
                  <a:pt x="2351088" y="2386013"/>
                  <a:pt x="2530740" y="2424906"/>
                  <a:pt x="2660650" y="2451100"/>
                </a:cubicBezTo>
                <a:cubicBezTo>
                  <a:pt x="2790560" y="2477294"/>
                  <a:pt x="2892689" y="2489994"/>
                  <a:pt x="2990850" y="2501900"/>
                </a:cubicBezTo>
                <a:cubicBezTo>
                  <a:pt x="3089011" y="2513806"/>
                  <a:pt x="3130551" y="2520949"/>
                  <a:pt x="3249613" y="2522537"/>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p:cNvCxnSpPr/>
          <p:nvPr/>
        </p:nvCxnSpPr>
        <p:spPr>
          <a:xfrm>
            <a:off x="3851492" y="1867965"/>
            <a:ext cx="3463912" cy="30636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307240" y="4917683"/>
            <a:ext cx="1346438" cy="57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7156938" y="4930716"/>
            <a:ext cx="274434" cy="307777"/>
          </a:xfrm>
          <a:prstGeom prst="rect">
            <a:avLst/>
          </a:prstGeom>
          <a:noFill/>
        </p:spPr>
        <p:txBody>
          <a:bodyPr wrap="none" rtlCol="0">
            <a:spAutoFit/>
          </a:bodyPr>
          <a:lstStyle/>
          <a:p>
            <a:r>
              <a:rPr lang="en-US" altLang="zh-CN" sz="1400" dirty="0">
                <a:latin typeface="Times "/>
              </a:rPr>
              <a:t>1</a:t>
            </a:r>
            <a:endParaRPr lang="zh-CN" altLang="en-US" sz="1400" dirty="0">
              <a:latin typeface="Times "/>
            </a:endParaRPr>
          </a:p>
        </p:txBody>
      </p:sp>
      <p:sp>
        <p:nvSpPr>
          <p:cNvPr id="48" name="文本框 47"/>
          <p:cNvSpPr txBox="1"/>
          <p:nvPr/>
        </p:nvSpPr>
        <p:spPr>
          <a:xfrm>
            <a:off x="8220005" y="4916712"/>
            <a:ext cx="274434" cy="307777"/>
          </a:xfrm>
          <a:prstGeom prst="rect">
            <a:avLst/>
          </a:prstGeom>
          <a:noFill/>
        </p:spPr>
        <p:txBody>
          <a:bodyPr wrap="none" rtlCol="0">
            <a:spAutoFit/>
          </a:bodyPr>
          <a:lstStyle/>
          <a:p>
            <a:r>
              <a:rPr lang="en-US" altLang="zh-CN" sz="1400" dirty="0">
                <a:latin typeface="Times "/>
              </a:rPr>
              <a:t>2</a:t>
            </a:r>
            <a:endParaRPr lang="zh-CN" altLang="en-US" sz="1400" dirty="0">
              <a:latin typeface="Times "/>
            </a:endParaRPr>
          </a:p>
        </p:txBody>
      </p:sp>
      <p:sp>
        <p:nvSpPr>
          <p:cNvPr id="49" name="文本框 48"/>
          <p:cNvSpPr txBox="1"/>
          <p:nvPr/>
        </p:nvSpPr>
        <p:spPr>
          <a:xfrm>
            <a:off x="4803093" y="4905880"/>
            <a:ext cx="333746" cy="307777"/>
          </a:xfrm>
          <a:prstGeom prst="rect">
            <a:avLst/>
          </a:prstGeom>
          <a:noFill/>
        </p:spPr>
        <p:txBody>
          <a:bodyPr wrap="none" rtlCol="0">
            <a:spAutoFit/>
          </a:bodyPr>
          <a:lstStyle/>
          <a:p>
            <a:r>
              <a:rPr lang="en-US" altLang="zh-CN" sz="1400" dirty="0">
                <a:latin typeface="Times "/>
              </a:rPr>
              <a:t>-1</a:t>
            </a:r>
            <a:endParaRPr lang="zh-CN" altLang="en-US" sz="1400" dirty="0">
              <a:latin typeface="Times "/>
            </a:endParaRPr>
          </a:p>
        </p:txBody>
      </p:sp>
      <p:sp>
        <p:nvSpPr>
          <p:cNvPr id="50" name="文本框 49"/>
          <p:cNvSpPr txBox="1"/>
          <p:nvPr/>
        </p:nvSpPr>
        <p:spPr>
          <a:xfrm>
            <a:off x="3667396" y="4945274"/>
            <a:ext cx="333746" cy="307777"/>
          </a:xfrm>
          <a:prstGeom prst="rect">
            <a:avLst/>
          </a:prstGeom>
          <a:noFill/>
        </p:spPr>
        <p:txBody>
          <a:bodyPr wrap="none" rtlCol="0">
            <a:spAutoFit/>
          </a:bodyPr>
          <a:lstStyle/>
          <a:p>
            <a:r>
              <a:rPr lang="en-US" altLang="zh-CN" sz="1400" dirty="0">
                <a:latin typeface="Times "/>
              </a:rPr>
              <a:t>-2</a:t>
            </a:r>
            <a:endParaRPr lang="zh-CN" altLang="en-US" sz="1400" dirty="0">
              <a:latin typeface="Times "/>
            </a:endParaRPr>
          </a:p>
        </p:txBody>
      </p:sp>
      <p:cxnSp>
        <p:nvCxnSpPr>
          <p:cNvPr id="51" name="直接连接符 50"/>
          <p:cNvCxnSpPr/>
          <p:nvPr/>
        </p:nvCxnSpPr>
        <p:spPr>
          <a:xfrm>
            <a:off x="3868506" y="4856063"/>
            <a:ext cx="0" cy="68544"/>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5019992" y="4864637"/>
            <a:ext cx="0" cy="68544"/>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a:off x="8371907" y="4864637"/>
            <a:ext cx="0" cy="68544"/>
          </a:xfrm>
          <a:prstGeom prst="line">
            <a:avLst/>
          </a:prstGeom>
          <a:ln w="12700"/>
        </p:spPr>
        <p:style>
          <a:lnRef idx="1">
            <a:schemeClr val="dk1"/>
          </a:lnRef>
          <a:fillRef idx="0">
            <a:schemeClr val="dk1"/>
          </a:fillRef>
          <a:effectRef idx="0">
            <a:schemeClr val="dk1"/>
          </a:effectRef>
          <a:fontRef idx="minor">
            <a:schemeClr val="tx1"/>
          </a:fontRef>
        </p:style>
      </p:cxnSp>
      <p:sp>
        <p:nvSpPr>
          <p:cNvPr id="54" name="文本框 53"/>
          <p:cNvSpPr txBox="1"/>
          <p:nvPr/>
        </p:nvSpPr>
        <p:spPr>
          <a:xfrm>
            <a:off x="5892471" y="3917632"/>
            <a:ext cx="274434" cy="307777"/>
          </a:xfrm>
          <a:prstGeom prst="rect">
            <a:avLst/>
          </a:prstGeom>
          <a:noFill/>
        </p:spPr>
        <p:txBody>
          <a:bodyPr wrap="none" rtlCol="0">
            <a:spAutoFit/>
          </a:bodyPr>
          <a:lstStyle/>
          <a:p>
            <a:r>
              <a:rPr lang="en-US" altLang="zh-CN" sz="1400" dirty="0">
                <a:latin typeface="Times "/>
              </a:rPr>
              <a:t>1</a:t>
            </a:r>
            <a:endParaRPr lang="zh-CN" altLang="en-US" sz="1400" dirty="0">
              <a:latin typeface="Times "/>
            </a:endParaRPr>
          </a:p>
        </p:txBody>
      </p:sp>
      <p:sp>
        <p:nvSpPr>
          <p:cNvPr id="55" name="文本框 54"/>
          <p:cNvSpPr txBox="1"/>
          <p:nvPr/>
        </p:nvSpPr>
        <p:spPr>
          <a:xfrm>
            <a:off x="5892471" y="2814791"/>
            <a:ext cx="274434" cy="307777"/>
          </a:xfrm>
          <a:prstGeom prst="rect">
            <a:avLst/>
          </a:prstGeom>
          <a:noFill/>
        </p:spPr>
        <p:txBody>
          <a:bodyPr wrap="none" rtlCol="0">
            <a:spAutoFit/>
          </a:bodyPr>
          <a:lstStyle/>
          <a:p>
            <a:r>
              <a:rPr lang="en-US" altLang="zh-CN" sz="1400" dirty="0">
                <a:latin typeface="Times "/>
              </a:rPr>
              <a:t>2</a:t>
            </a:r>
            <a:endParaRPr lang="zh-CN" altLang="en-US" sz="1400" dirty="0">
              <a:latin typeface="Times "/>
            </a:endParaRPr>
          </a:p>
        </p:txBody>
      </p:sp>
      <p:cxnSp>
        <p:nvCxnSpPr>
          <p:cNvPr id="56" name="直接连接符 55"/>
          <p:cNvCxnSpPr/>
          <p:nvPr/>
        </p:nvCxnSpPr>
        <p:spPr>
          <a:xfrm rot="16200000">
            <a:off x="6215805" y="2966512"/>
            <a:ext cx="0" cy="68544"/>
          </a:xfrm>
          <a:prstGeom prst="line">
            <a:avLst/>
          </a:prstGeom>
          <a:ln w="12700"/>
        </p:spPr>
        <p:style>
          <a:lnRef idx="1">
            <a:schemeClr val="dk1"/>
          </a:lnRef>
          <a:fillRef idx="0">
            <a:schemeClr val="dk1"/>
          </a:fillRef>
          <a:effectRef idx="0">
            <a:schemeClr val="dk1"/>
          </a:effectRef>
          <a:fontRef idx="minor">
            <a:schemeClr val="tx1"/>
          </a:fontRef>
        </p:style>
      </p:cxnSp>
      <p:sp>
        <p:nvSpPr>
          <p:cNvPr id="57" name="文本框 56"/>
          <p:cNvSpPr txBox="1"/>
          <p:nvPr/>
        </p:nvSpPr>
        <p:spPr>
          <a:xfrm>
            <a:off x="5903840" y="1871381"/>
            <a:ext cx="274434" cy="307777"/>
          </a:xfrm>
          <a:prstGeom prst="rect">
            <a:avLst/>
          </a:prstGeom>
          <a:noFill/>
        </p:spPr>
        <p:txBody>
          <a:bodyPr wrap="none" rtlCol="0">
            <a:spAutoFit/>
          </a:bodyPr>
          <a:lstStyle/>
          <a:p>
            <a:r>
              <a:rPr lang="en-US" altLang="zh-CN" sz="1400" dirty="0">
                <a:latin typeface="Times "/>
              </a:rPr>
              <a:t>3</a:t>
            </a:r>
            <a:endParaRPr lang="zh-CN" altLang="en-US" sz="1400" dirty="0">
              <a:latin typeface="Times "/>
            </a:endParaRPr>
          </a:p>
        </p:txBody>
      </p:sp>
      <p:cxnSp>
        <p:nvCxnSpPr>
          <p:cNvPr id="58" name="直接连接符 57"/>
          <p:cNvCxnSpPr/>
          <p:nvPr/>
        </p:nvCxnSpPr>
        <p:spPr>
          <a:xfrm rot="16200000">
            <a:off x="6227173" y="2023102"/>
            <a:ext cx="0" cy="68544"/>
          </a:xfrm>
          <a:prstGeom prst="line">
            <a:avLst/>
          </a:prstGeom>
          <a:ln w="12700"/>
        </p:spPr>
        <p:style>
          <a:lnRef idx="1">
            <a:schemeClr val="dk1"/>
          </a:lnRef>
          <a:fillRef idx="0">
            <a:schemeClr val="dk1"/>
          </a:fillRef>
          <a:effectRef idx="0">
            <a:schemeClr val="dk1"/>
          </a:effectRef>
          <a:fontRef idx="minor">
            <a:schemeClr val="tx1"/>
          </a:fontRef>
        </p:style>
      </p:cxnSp>
      <p:graphicFrame>
        <p:nvGraphicFramePr>
          <p:cNvPr id="59" name="对象 58"/>
          <p:cNvGraphicFramePr>
            <a:graphicFrameLocks noChangeAspect="1"/>
          </p:cNvGraphicFramePr>
          <p:nvPr/>
        </p:nvGraphicFramePr>
        <p:xfrm>
          <a:off x="6419570" y="2229129"/>
          <a:ext cx="1905313" cy="291141"/>
        </p:xfrm>
        <a:graphic>
          <a:graphicData uri="http://schemas.openxmlformats.org/presentationml/2006/ole">
            <mc:AlternateContent xmlns:mc="http://schemas.openxmlformats.org/markup-compatibility/2006">
              <mc:Choice xmlns:v="urn:schemas-microsoft-com:vml" Requires="v">
                <p:oleObj name="Formula" r:id="rId7" imgW="1157040" imgH="177840" progId="Equation.Ribbit">
                  <p:embed/>
                </p:oleObj>
              </mc:Choice>
              <mc:Fallback>
                <p:oleObj name="Formula" r:id="rId7" imgW="1157040" imgH="177840" progId="Equation.Ribbit">
                  <p:embed/>
                  <p:pic>
                    <p:nvPicPr>
                      <p:cNvPr id="0" name=""/>
                      <p:cNvPicPr/>
                      <p:nvPr/>
                    </p:nvPicPr>
                    <p:blipFill>
                      <a:blip r:embed="rId8"/>
                      <a:stretch>
                        <a:fillRect/>
                      </a:stretch>
                    </p:blipFill>
                    <p:spPr>
                      <a:xfrm>
                        <a:off x="6419570" y="2229129"/>
                        <a:ext cx="1905313" cy="291141"/>
                      </a:xfrm>
                      <a:prstGeom prst="rect">
                        <a:avLst/>
                      </a:prstGeom>
                    </p:spPr>
                  </p:pic>
                </p:oleObj>
              </mc:Fallback>
            </mc:AlternateContent>
          </a:graphicData>
        </a:graphic>
      </p:graphicFrame>
      <p:graphicFrame>
        <p:nvGraphicFramePr>
          <p:cNvPr id="60" name="对象 59"/>
          <p:cNvGraphicFramePr>
            <a:graphicFrameLocks noChangeAspect="1"/>
          </p:cNvGraphicFramePr>
          <p:nvPr/>
        </p:nvGraphicFramePr>
        <p:xfrm>
          <a:off x="2758200" y="3185472"/>
          <a:ext cx="2592625" cy="292983"/>
        </p:xfrm>
        <a:graphic>
          <a:graphicData uri="http://schemas.openxmlformats.org/presentationml/2006/ole">
            <mc:AlternateContent xmlns:mc="http://schemas.openxmlformats.org/markup-compatibility/2006">
              <mc:Choice xmlns:v="urn:schemas-microsoft-com:vml" Requires="v">
                <p:oleObj name="Formula" r:id="rId9" imgW="1575000" imgH="177840" progId="Equation.Ribbit">
                  <p:embed/>
                </p:oleObj>
              </mc:Choice>
              <mc:Fallback>
                <p:oleObj name="Formula" r:id="rId9" imgW="1575000" imgH="177840" progId="Equation.Ribbit">
                  <p:embed/>
                  <p:pic>
                    <p:nvPicPr>
                      <p:cNvPr id="0" name=""/>
                      <p:cNvPicPr/>
                      <p:nvPr/>
                    </p:nvPicPr>
                    <p:blipFill>
                      <a:blip r:embed="rId10"/>
                      <a:stretch>
                        <a:fillRect/>
                      </a:stretch>
                    </p:blipFill>
                    <p:spPr>
                      <a:xfrm>
                        <a:off x="2758200" y="3185472"/>
                        <a:ext cx="2592625" cy="292983"/>
                      </a:xfrm>
                      <a:prstGeom prst="rect">
                        <a:avLst/>
                      </a:prstGeom>
                    </p:spPr>
                  </p:pic>
                </p:oleObj>
              </mc:Fallback>
            </mc:AlternateContent>
          </a:graphicData>
        </a:graphic>
      </p:graphicFrame>
      <p:sp>
        <p:nvSpPr>
          <p:cNvPr id="61" name="任意多边形 60"/>
          <p:cNvSpPr/>
          <p:nvPr/>
        </p:nvSpPr>
        <p:spPr>
          <a:xfrm>
            <a:off x="4360292" y="2892898"/>
            <a:ext cx="524134" cy="198525"/>
          </a:xfrm>
          <a:custGeom>
            <a:avLst/>
            <a:gdLst>
              <a:gd name="connsiteX0" fmla="*/ 0 w 451555"/>
              <a:gd name="connsiteY0" fmla="*/ 169333 h 171034"/>
              <a:gd name="connsiteX1" fmla="*/ 248355 w 451555"/>
              <a:gd name="connsiteY1" fmla="*/ 146755 h 171034"/>
              <a:gd name="connsiteX2" fmla="*/ 451555 w 451555"/>
              <a:gd name="connsiteY2" fmla="*/ 0 h 171034"/>
            </a:gdLst>
            <a:ahLst/>
            <a:cxnLst>
              <a:cxn ang="0">
                <a:pos x="connsiteX0" y="connsiteY0"/>
              </a:cxn>
              <a:cxn ang="0">
                <a:pos x="connsiteX1" y="connsiteY1"/>
              </a:cxn>
              <a:cxn ang="0">
                <a:pos x="connsiteX2" y="connsiteY2"/>
              </a:cxn>
            </a:cxnLst>
            <a:rect l="l" t="t" r="r" b="b"/>
            <a:pathLst>
              <a:path w="451555" h="171034">
                <a:moveTo>
                  <a:pt x="0" y="169333"/>
                </a:moveTo>
                <a:cubicBezTo>
                  <a:pt x="86548" y="172155"/>
                  <a:pt x="173096" y="174977"/>
                  <a:pt x="248355" y="146755"/>
                </a:cubicBezTo>
                <a:cubicBezTo>
                  <a:pt x="323614" y="118533"/>
                  <a:pt x="387584" y="59266"/>
                  <a:pt x="451555" y="0"/>
                </a:cubicBezTo>
              </a:path>
            </a:pathLst>
          </a:custGeom>
          <a:ln w="19050">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62" name="任意多边形 61"/>
          <p:cNvSpPr/>
          <p:nvPr/>
        </p:nvSpPr>
        <p:spPr>
          <a:xfrm rot="10214568">
            <a:off x="5338889" y="2592311"/>
            <a:ext cx="1484401" cy="152187"/>
          </a:xfrm>
          <a:custGeom>
            <a:avLst/>
            <a:gdLst>
              <a:gd name="connsiteX0" fmla="*/ 0 w 451555"/>
              <a:gd name="connsiteY0" fmla="*/ 169333 h 171034"/>
              <a:gd name="connsiteX1" fmla="*/ 248355 w 451555"/>
              <a:gd name="connsiteY1" fmla="*/ 146755 h 171034"/>
              <a:gd name="connsiteX2" fmla="*/ 451555 w 451555"/>
              <a:gd name="connsiteY2" fmla="*/ 0 h 171034"/>
              <a:gd name="connsiteX0" fmla="*/ 0 w 451555"/>
              <a:gd name="connsiteY0" fmla="*/ 169333 h 169388"/>
              <a:gd name="connsiteX1" fmla="*/ 144516 w 451555"/>
              <a:gd name="connsiteY1" fmla="*/ 38694 h 169388"/>
              <a:gd name="connsiteX2" fmla="*/ 451555 w 451555"/>
              <a:gd name="connsiteY2" fmla="*/ 0 h 169388"/>
              <a:gd name="connsiteX0" fmla="*/ 0 w 451555"/>
              <a:gd name="connsiteY0" fmla="*/ 169333 h 169333"/>
              <a:gd name="connsiteX1" fmla="*/ 144516 w 451555"/>
              <a:gd name="connsiteY1" fmla="*/ 38694 h 169333"/>
              <a:gd name="connsiteX2" fmla="*/ 451555 w 451555"/>
              <a:gd name="connsiteY2" fmla="*/ 0 h 169333"/>
              <a:gd name="connsiteX0" fmla="*/ 0 w 451555"/>
              <a:gd name="connsiteY0" fmla="*/ 169333 h 169333"/>
              <a:gd name="connsiteX1" fmla="*/ 144516 w 451555"/>
              <a:gd name="connsiteY1" fmla="*/ 38694 h 169333"/>
              <a:gd name="connsiteX2" fmla="*/ 451555 w 451555"/>
              <a:gd name="connsiteY2" fmla="*/ 0 h 169333"/>
              <a:gd name="connsiteX0" fmla="*/ 0 w 451555"/>
              <a:gd name="connsiteY0" fmla="*/ 169333 h 169333"/>
              <a:gd name="connsiteX1" fmla="*/ 144516 w 451555"/>
              <a:gd name="connsiteY1" fmla="*/ 38694 h 169333"/>
              <a:gd name="connsiteX2" fmla="*/ 451555 w 451555"/>
              <a:gd name="connsiteY2" fmla="*/ 0 h 169333"/>
              <a:gd name="connsiteX0" fmla="*/ 0 w 432019"/>
              <a:gd name="connsiteY0" fmla="*/ 430421 h 430421"/>
              <a:gd name="connsiteX1" fmla="*/ 144516 w 432019"/>
              <a:gd name="connsiteY1" fmla="*/ 299782 h 430421"/>
              <a:gd name="connsiteX2" fmla="*/ 432019 w 432019"/>
              <a:gd name="connsiteY2" fmla="*/ 0 h 430421"/>
              <a:gd name="connsiteX0" fmla="*/ 0 w 432019"/>
              <a:gd name="connsiteY0" fmla="*/ 430421 h 430421"/>
              <a:gd name="connsiteX1" fmla="*/ 144516 w 432019"/>
              <a:gd name="connsiteY1" fmla="*/ 299782 h 430421"/>
              <a:gd name="connsiteX2" fmla="*/ 432019 w 432019"/>
              <a:gd name="connsiteY2" fmla="*/ 0 h 430421"/>
              <a:gd name="connsiteX0" fmla="*/ 0 w 432019"/>
              <a:gd name="connsiteY0" fmla="*/ 430421 h 430421"/>
              <a:gd name="connsiteX1" fmla="*/ 93772 w 432019"/>
              <a:gd name="connsiteY1" fmla="*/ 220181 h 430421"/>
              <a:gd name="connsiteX2" fmla="*/ 432019 w 432019"/>
              <a:gd name="connsiteY2" fmla="*/ 0 h 430421"/>
              <a:gd name="connsiteX0" fmla="*/ 0 w 942346"/>
              <a:gd name="connsiteY0" fmla="*/ 217546 h 281484"/>
              <a:gd name="connsiteX1" fmla="*/ 93772 w 942346"/>
              <a:gd name="connsiteY1" fmla="*/ 7306 h 281484"/>
              <a:gd name="connsiteX2" fmla="*/ 942346 w 942346"/>
              <a:gd name="connsiteY2" fmla="*/ 241776 h 281484"/>
              <a:gd name="connsiteX0" fmla="*/ 0 w 942346"/>
              <a:gd name="connsiteY0" fmla="*/ 223742 h 247972"/>
              <a:gd name="connsiteX1" fmla="*/ 93772 w 942346"/>
              <a:gd name="connsiteY1" fmla="*/ 13502 h 247972"/>
              <a:gd name="connsiteX2" fmla="*/ 942346 w 942346"/>
              <a:gd name="connsiteY2" fmla="*/ 247972 h 247972"/>
              <a:gd name="connsiteX0" fmla="*/ 0 w 942346"/>
              <a:gd name="connsiteY0" fmla="*/ 132646 h 156876"/>
              <a:gd name="connsiteX1" fmla="*/ 114955 w 942346"/>
              <a:gd name="connsiteY1" fmla="*/ 20271 h 156876"/>
              <a:gd name="connsiteX2" fmla="*/ 942346 w 942346"/>
              <a:gd name="connsiteY2" fmla="*/ 156876 h 156876"/>
              <a:gd name="connsiteX0" fmla="*/ 0 w 942346"/>
              <a:gd name="connsiteY0" fmla="*/ 132646 h 156876"/>
              <a:gd name="connsiteX1" fmla="*/ 114955 w 942346"/>
              <a:gd name="connsiteY1" fmla="*/ 20271 h 156876"/>
              <a:gd name="connsiteX2" fmla="*/ 942346 w 942346"/>
              <a:gd name="connsiteY2" fmla="*/ 156876 h 156876"/>
              <a:gd name="connsiteX0" fmla="*/ 0 w 942346"/>
              <a:gd name="connsiteY0" fmla="*/ 118993 h 143223"/>
              <a:gd name="connsiteX1" fmla="*/ 114955 w 942346"/>
              <a:gd name="connsiteY1" fmla="*/ 6618 h 143223"/>
              <a:gd name="connsiteX2" fmla="*/ 942346 w 942346"/>
              <a:gd name="connsiteY2" fmla="*/ 143223 h 143223"/>
              <a:gd name="connsiteX0" fmla="*/ 0 w 785321"/>
              <a:gd name="connsiteY0" fmla="*/ 120093 h 125970"/>
              <a:gd name="connsiteX1" fmla="*/ 114955 w 785321"/>
              <a:gd name="connsiteY1" fmla="*/ 7718 h 125970"/>
              <a:gd name="connsiteX2" fmla="*/ 785321 w 785321"/>
              <a:gd name="connsiteY2" fmla="*/ 125970 h 125970"/>
              <a:gd name="connsiteX0" fmla="*/ 0 w 785321"/>
              <a:gd name="connsiteY0" fmla="*/ 57447 h 63324"/>
              <a:gd name="connsiteX1" fmla="*/ 265039 w 785321"/>
              <a:gd name="connsiteY1" fmla="*/ 19751 h 63324"/>
              <a:gd name="connsiteX2" fmla="*/ 785321 w 785321"/>
              <a:gd name="connsiteY2" fmla="*/ 63324 h 63324"/>
              <a:gd name="connsiteX0" fmla="*/ 0 w 785321"/>
              <a:gd name="connsiteY0" fmla="*/ 60251 h 66128"/>
              <a:gd name="connsiteX1" fmla="*/ 265039 w 785321"/>
              <a:gd name="connsiteY1" fmla="*/ 22555 h 66128"/>
              <a:gd name="connsiteX2" fmla="*/ 785321 w 785321"/>
              <a:gd name="connsiteY2" fmla="*/ 66128 h 66128"/>
              <a:gd name="connsiteX0" fmla="*/ 0 w 785321"/>
              <a:gd name="connsiteY0" fmla="*/ 100604 h 106481"/>
              <a:gd name="connsiteX1" fmla="*/ 243916 w 785321"/>
              <a:gd name="connsiteY1" fmla="*/ 9515 h 106481"/>
              <a:gd name="connsiteX2" fmla="*/ 785321 w 785321"/>
              <a:gd name="connsiteY2" fmla="*/ 106481 h 106481"/>
              <a:gd name="connsiteX0" fmla="*/ 0 w 785321"/>
              <a:gd name="connsiteY0" fmla="*/ 100604 h 106481"/>
              <a:gd name="connsiteX1" fmla="*/ 243916 w 785321"/>
              <a:gd name="connsiteY1" fmla="*/ 9515 h 106481"/>
              <a:gd name="connsiteX2" fmla="*/ 785321 w 785321"/>
              <a:gd name="connsiteY2" fmla="*/ 106481 h 106481"/>
              <a:gd name="connsiteX0" fmla="*/ 0 w 958415"/>
              <a:gd name="connsiteY0" fmla="*/ 18240 h 249287"/>
              <a:gd name="connsiteX1" fmla="*/ 417010 w 958415"/>
              <a:gd name="connsiteY1" fmla="*/ 152321 h 249287"/>
              <a:gd name="connsiteX2" fmla="*/ 958415 w 958415"/>
              <a:gd name="connsiteY2" fmla="*/ 249287 h 249287"/>
              <a:gd name="connsiteX0" fmla="*/ 0 w 958415"/>
              <a:gd name="connsiteY0" fmla="*/ 32707 h 263754"/>
              <a:gd name="connsiteX1" fmla="*/ 317695 w 958415"/>
              <a:gd name="connsiteY1" fmla="*/ 17313 h 263754"/>
              <a:gd name="connsiteX2" fmla="*/ 958415 w 958415"/>
              <a:gd name="connsiteY2" fmla="*/ 263754 h 263754"/>
              <a:gd name="connsiteX0" fmla="*/ 0 w 958415"/>
              <a:gd name="connsiteY0" fmla="*/ 49169 h 280216"/>
              <a:gd name="connsiteX1" fmla="*/ 317695 w 958415"/>
              <a:gd name="connsiteY1" fmla="*/ 33775 h 280216"/>
              <a:gd name="connsiteX2" fmla="*/ 958415 w 958415"/>
              <a:gd name="connsiteY2" fmla="*/ 280216 h 280216"/>
              <a:gd name="connsiteX0" fmla="*/ 0 w 958415"/>
              <a:gd name="connsiteY0" fmla="*/ 49169 h 280216"/>
              <a:gd name="connsiteX1" fmla="*/ 317695 w 958415"/>
              <a:gd name="connsiteY1" fmla="*/ 33775 h 280216"/>
              <a:gd name="connsiteX2" fmla="*/ 958415 w 958415"/>
              <a:gd name="connsiteY2" fmla="*/ 280216 h 280216"/>
              <a:gd name="connsiteX0" fmla="*/ 0 w 898303"/>
              <a:gd name="connsiteY0" fmla="*/ 49169 h 149813"/>
              <a:gd name="connsiteX1" fmla="*/ 317695 w 898303"/>
              <a:gd name="connsiteY1" fmla="*/ 33775 h 149813"/>
              <a:gd name="connsiteX2" fmla="*/ 898303 w 898303"/>
              <a:gd name="connsiteY2" fmla="*/ 149813 h 149813"/>
              <a:gd name="connsiteX0" fmla="*/ 0 w 916383"/>
              <a:gd name="connsiteY0" fmla="*/ 49169 h 115493"/>
              <a:gd name="connsiteX1" fmla="*/ 317695 w 916383"/>
              <a:gd name="connsiteY1" fmla="*/ 33775 h 115493"/>
              <a:gd name="connsiteX2" fmla="*/ 916383 w 916383"/>
              <a:gd name="connsiteY2" fmla="*/ 115493 h 115493"/>
              <a:gd name="connsiteX0" fmla="*/ 0 w 916383"/>
              <a:gd name="connsiteY0" fmla="*/ 64789 h 131113"/>
              <a:gd name="connsiteX1" fmla="*/ 418807 w 916383"/>
              <a:gd name="connsiteY1" fmla="*/ 15671 h 131113"/>
              <a:gd name="connsiteX2" fmla="*/ 916383 w 916383"/>
              <a:gd name="connsiteY2" fmla="*/ 131113 h 131113"/>
            </a:gdLst>
            <a:ahLst/>
            <a:cxnLst>
              <a:cxn ang="0">
                <a:pos x="connsiteX0" y="connsiteY0"/>
              </a:cxn>
              <a:cxn ang="0">
                <a:pos x="connsiteX1" y="connsiteY1"/>
              </a:cxn>
              <a:cxn ang="0">
                <a:pos x="connsiteX2" y="connsiteY2"/>
              </a:cxn>
            </a:cxnLst>
            <a:rect l="l" t="t" r="r" b="b"/>
            <a:pathLst>
              <a:path w="916383" h="131113">
                <a:moveTo>
                  <a:pt x="0" y="64789"/>
                </a:moveTo>
                <a:cubicBezTo>
                  <a:pt x="25441" y="-26659"/>
                  <a:pt x="260496" y="975"/>
                  <a:pt x="418807" y="15671"/>
                </a:cubicBezTo>
                <a:cubicBezTo>
                  <a:pt x="642995" y="57774"/>
                  <a:pt x="696468" y="58938"/>
                  <a:pt x="916383" y="131113"/>
                </a:cubicBezTo>
              </a:path>
            </a:pathLst>
          </a:custGeom>
          <a:ln w="19050">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63" name="任意多边形 62"/>
          <p:cNvSpPr/>
          <p:nvPr/>
        </p:nvSpPr>
        <p:spPr>
          <a:xfrm>
            <a:off x="4517532" y="1923247"/>
            <a:ext cx="4114460" cy="2751711"/>
          </a:xfrm>
          <a:custGeom>
            <a:avLst/>
            <a:gdLst>
              <a:gd name="connsiteX0" fmla="*/ 0 w 3544711"/>
              <a:gd name="connsiteY0" fmla="*/ 0 h 2370667"/>
              <a:gd name="connsiteX1" fmla="*/ 338667 w 3544711"/>
              <a:gd name="connsiteY1" fmla="*/ 541867 h 2370667"/>
              <a:gd name="connsiteX2" fmla="*/ 767645 w 3544711"/>
              <a:gd name="connsiteY2" fmla="*/ 1049867 h 2370667"/>
              <a:gd name="connsiteX3" fmla="*/ 1095022 w 3544711"/>
              <a:gd name="connsiteY3" fmla="*/ 1388533 h 2370667"/>
              <a:gd name="connsiteX4" fmla="*/ 1433689 w 3544711"/>
              <a:gd name="connsiteY4" fmla="*/ 1727200 h 2370667"/>
              <a:gd name="connsiteX5" fmla="*/ 1817511 w 3544711"/>
              <a:gd name="connsiteY5" fmla="*/ 1930400 h 2370667"/>
              <a:gd name="connsiteX6" fmla="*/ 2235200 w 3544711"/>
              <a:gd name="connsiteY6" fmla="*/ 2111022 h 2370667"/>
              <a:gd name="connsiteX7" fmla="*/ 2777067 w 3544711"/>
              <a:gd name="connsiteY7" fmla="*/ 2269067 h 2370667"/>
              <a:gd name="connsiteX8" fmla="*/ 3172178 w 3544711"/>
              <a:gd name="connsiteY8" fmla="*/ 2336800 h 2370667"/>
              <a:gd name="connsiteX9" fmla="*/ 3544711 w 3544711"/>
              <a:gd name="connsiteY9" fmla="*/ 2370667 h 237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4711" h="2370667">
                <a:moveTo>
                  <a:pt x="0" y="0"/>
                </a:moveTo>
                <a:cubicBezTo>
                  <a:pt x="105363" y="183444"/>
                  <a:pt x="210726" y="366889"/>
                  <a:pt x="338667" y="541867"/>
                </a:cubicBezTo>
                <a:cubicBezTo>
                  <a:pt x="466608" y="716845"/>
                  <a:pt x="641586" y="908756"/>
                  <a:pt x="767645" y="1049867"/>
                </a:cubicBezTo>
                <a:cubicBezTo>
                  <a:pt x="893704" y="1190978"/>
                  <a:pt x="984015" y="1275644"/>
                  <a:pt x="1095022" y="1388533"/>
                </a:cubicBezTo>
                <a:cubicBezTo>
                  <a:pt x="1206029" y="1501422"/>
                  <a:pt x="1313274" y="1636889"/>
                  <a:pt x="1433689" y="1727200"/>
                </a:cubicBezTo>
                <a:cubicBezTo>
                  <a:pt x="1554104" y="1817511"/>
                  <a:pt x="1683926" y="1866430"/>
                  <a:pt x="1817511" y="1930400"/>
                </a:cubicBezTo>
                <a:cubicBezTo>
                  <a:pt x="1951096" y="1994370"/>
                  <a:pt x="2075274" y="2054578"/>
                  <a:pt x="2235200" y="2111022"/>
                </a:cubicBezTo>
                <a:cubicBezTo>
                  <a:pt x="2395126" y="2167466"/>
                  <a:pt x="2620904" y="2231437"/>
                  <a:pt x="2777067" y="2269067"/>
                </a:cubicBezTo>
                <a:cubicBezTo>
                  <a:pt x="2933230" y="2306697"/>
                  <a:pt x="3044237" y="2319867"/>
                  <a:pt x="3172178" y="2336800"/>
                </a:cubicBezTo>
                <a:cubicBezTo>
                  <a:pt x="3300119" y="2353733"/>
                  <a:pt x="3422415" y="2362200"/>
                  <a:pt x="3544711" y="2370667"/>
                </a:cubicBezTo>
              </a:path>
            </a:pathLst>
          </a:cu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4" name="对象 63"/>
          <p:cNvGraphicFramePr>
            <a:graphicFrameLocks noChangeAspect="1"/>
          </p:cNvGraphicFramePr>
          <p:nvPr/>
        </p:nvGraphicFramePr>
        <p:xfrm>
          <a:off x="6484064" y="3408434"/>
          <a:ext cx="2791633" cy="291141"/>
        </p:xfrm>
        <a:graphic>
          <a:graphicData uri="http://schemas.openxmlformats.org/presentationml/2006/ole">
            <mc:AlternateContent xmlns:mc="http://schemas.openxmlformats.org/markup-compatibility/2006">
              <mc:Choice xmlns:v="urn:schemas-microsoft-com:vml" Requires="v">
                <p:oleObj name="Formula" r:id="rId11" imgW="1697040" imgH="177840" progId="Equation.Ribbit">
                  <p:embed/>
                </p:oleObj>
              </mc:Choice>
              <mc:Fallback>
                <p:oleObj name="Formula" r:id="rId11" imgW="1697040" imgH="177840" progId="Equation.Ribbit">
                  <p:embed/>
                  <p:pic>
                    <p:nvPicPr>
                      <p:cNvPr id="0" name=""/>
                      <p:cNvPicPr/>
                      <p:nvPr/>
                    </p:nvPicPr>
                    <p:blipFill>
                      <a:blip r:embed="rId12"/>
                      <a:stretch>
                        <a:fillRect/>
                      </a:stretch>
                    </p:blipFill>
                    <p:spPr>
                      <a:xfrm>
                        <a:off x="6484064" y="3408434"/>
                        <a:ext cx="2791633" cy="291141"/>
                      </a:xfrm>
                      <a:prstGeom prst="rect">
                        <a:avLst/>
                      </a:prstGeom>
                    </p:spPr>
                  </p:pic>
                </p:oleObj>
              </mc:Fallback>
            </mc:AlternateContent>
          </a:graphicData>
        </a:graphic>
      </p:graphicFrame>
      <p:sp>
        <p:nvSpPr>
          <p:cNvPr id="65" name="任意多边形 64"/>
          <p:cNvSpPr/>
          <p:nvPr/>
        </p:nvSpPr>
        <p:spPr>
          <a:xfrm rot="10214568">
            <a:off x="7087200" y="3785807"/>
            <a:ext cx="410116" cy="525633"/>
          </a:xfrm>
          <a:custGeom>
            <a:avLst/>
            <a:gdLst>
              <a:gd name="connsiteX0" fmla="*/ 0 w 451555"/>
              <a:gd name="connsiteY0" fmla="*/ 169333 h 171034"/>
              <a:gd name="connsiteX1" fmla="*/ 248355 w 451555"/>
              <a:gd name="connsiteY1" fmla="*/ 146755 h 171034"/>
              <a:gd name="connsiteX2" fmla="*/ 451555 w 451555"/>
              <a:gd name="connsiteY2" fmla="*/ 0 h 171034"/>
              <a:gd name="connsiteX0" fmla="*/ 0 w 451555"/>
              <a:gd name="connsiteY0" fmla="*/ 169333 h 169388"/>
              <a:gd name="connsiteX1" fmla="*/ 144516 w 451555"/>
              <a:gd name="connsiteY1" fmla="*/ 38694 h 169388"/>
              <a:gd name="connsiteX2" fmla="*/ 451555 w 451555"/>
              <a:gd name="connsiteY2" fmla="*/ 0 h 169388"/>
              <a:gd name="connsiteX0" fmla="*/ 0 w 451555"/>
              <a:gd name="connsiteY0" fmla="*/ 169333 h 169333"/>
              <a:gd name="connsiteX1" fmla="*/ 144516 w 451555"/>
              <a:gd name="connsiteY1" fmla="*/ 38694 h 169333"/>
              <a:gd name="connsiteX2" fmla="*/ 451555 w 451555"/>
              <a:gd name="connsiteY2" fmla="*/ 0 h 169333"/>
              <a:gd name="connsiteX0" fmla="*/ 0 w 451555"/>
              <a:gd name="connsiteY0" fmla="*/ 169333 h 169333"/>
              <a:gd name="connsiteX1" fmla="*/ 144516 w 451555"/>
              <a:gd name="connsiteY1" fmla="*/ 38694 h 169333"/>
              <a:gd name="connsiteX2" fmla="*/ 451555 w 451555"/>
              <a:gd name="connsiteY2" fmla="*/ 0 h 169333"/>
              <a:gd name="connsiteX0" fmla="*/ 0 w 451555"/>
              <a:gd name="connsiteY0" fmla="*/ 169333 h 169333"/>
              <a:gd name="connsiteX1" fmla="*/ 144516 w 451555"/>
              <a:gd name="connsiteY1" fmla="*/ 38694 h 169333"/>
              <a:gd name="connsiteX2" fmla="*/ 451555 w 451555"/>
              <a:gd name="connsiteY2" fmla="*/ 0 h 169333"/>
              <a:gd name="connsiteX0" fmla="*/ 0 w 432019"/>
              <a:gd name="connsiteY0" fmla="*/ 430421 h 430421"/>
              <a:gd name="connsiteX1" fmla="*/ 144516 w 432019"/>
              <a:gd name="connsiteY1" fmla="*/ 299782 h 430421"/>
              <a:gd name="connsiteX2" fmla="*/ 432019 w 432019"/>
              <a:gd name="connsiteY2" fmla="*/ 0 h 430421"/>
              <a:gd name="connsiteX0" fmla="*/ 0 w 432019"/>
              <a:gd name="connsiteY0" fmla="*/ 430421 h 430421"/>
              <a:gd name="connsiteX1" fmla="*/ 144516 w 432019"/>
              <a:gd name="connsiteY1" fmla="*/ 299782 h 430421"/>
              <a:gd name="connsiteX2" fmla="*/ 432019 w 432019"/>
              <a:gd name="connsiteY2" fmla="*/ 0 h 430421"/>
              <a:gd name="connsiteX0" fmla="*/ 0 w 432019"/>
              <a:gd name="connsiteY0" fmla="*/ 430421 h 430421"/>
              <a:gd name="connsiteX1" fmla="*/ 93772 w 432019"/>
              <a:gd name="connsiteY1" fmla="*/ 220181 h 430421"/>
              <a:gd name="connsiteX2" fmla="*/ 432019 w 432019"/>
              <a:gd name="connsiteY2" fmla="*/ 0 h 430421"/>
              <a:gd name="connsiteX0" fmla="*/ 0 w 942346"/>
              <a:gd name="connsiteY0" fmla="*/ 217546 h 281484"/>
              <a:gd name="connsiteX1" fmla="*/ 93772 w 942346"/>
              <a:gd name="connsiteY1" fmla="*/ 7306 h 281484"/>
              <a:gd name="connsiteX2" fmla="*/ 942346 w 942346"/>
              <a:gd name="connsiteY2" fmla="*/ 241776 h 281484"/>
              <a:gd name="connsiteX0" fmla="*/ 0 w 942346"/>
              <a:gd name="connsiteY0" fmla="*/ 223742 h 247972"/>
              <a:gd name="connsiteX1" fmla="*/ 93772 w 942346"/>
              <a:gd name="connsiteY1" fmla="*/ 13502 h 247972"/>
              <a:gd name="connsiteX2" fmla="*/ 942346 w 942346"/>
              <a:gd name="connsiteY2" fmla="*/ 247972 h 247972"/>
              <a:gd name="connsiteX0" fmla="*/ 0 w 942346"/>
              <a:gd name="connsiteY0" fmla="*/ 132646 h 156876"/>
              <a:gd name="connsiteX1" fmla="*/ 114955 w 942346"/>
              <a:gd name="connsiteY1" fmla="*/ 20271 h 156876"/>
              <a:gd name="connsiteX2" fmla="*/ 942346 w 942346"/>
              <a:gd name="connsiteY2" fmla="*/ 156876 h 156876"/>
              <a:gd name="connsiteX0" fmla="*/ 0 w 942346"/>
              <a:gd name="connsiteY0" fmla="*/ 132646 h 156876"/>
              <a:gd name="connsiteX1" fmla="*/ 114955 w 942346"/>
              <a:gd name="connsiteY1" fmla="*/ 20271 h 156876"/>
              <a:gd name="connsiteX2" fmla="*/ 942346 w 942346"/>
              <a:gd name="connsiteY2" fmla="*/ 156876 h 156876"/>
              <a:gd name="connsiteX0" fmla="*/ 0 w 942346"/>
              <a:gd name="connsiteY0" fmla="*/ 118993 h 143223"/>
              <a:gd name="connsiteX1" fmla="*/ 114955 w 942346"/>
              <a:gd name="connsiteY1" fmla="*/ 6618 h 143223"/>
              <a:gd name="connsiteX2" fmla="*/ 942346 w 942346"/>
              <a:gd name="connsiteY2" fmla="*/ 143223 h 143223"/>
              <a:gd name="connsiteX0" fmla="*/ 0 w 785321"/>
              <a:gd name="connsiteY0" fmla="*/ 120093 h 125970"/>
              <a:gd name="connsiteX1" fmla="*/ 114955 w 785321"/>
              <a:gd name="connsiteY1" fmla="*/ 7718 h 125970"/>
              <a:gd name="connsiteX2" fmla="*/ 785321 w 785321"/>
              <a:gd name="connsiteY2" fmla="*/ 125970 h 125970"/>
              <a:gd name="connsiteX0" fmla="*/ 0 w 785321"/>
              <a:gd name="connsiteY0" fmla="*/ 57447 h 63324"/>
              <a:gd name="connsiteX1" fmla="*/ 265039 w 785321"/>
              <a:gd name="connsiteY1" fmla="*/ 19751 h 63324"/>
              <a:gd name="connsiteX2" fmla="*/ 785321 w 785321"/>
              <a:gd name="connsiteY2" fmla="*/ 63324 h 63324"/>
              <a:gd name="connsiteX0" fmla="*/ 0 w 785321"/>
              <a:gd name="connsiteY0" fmla="*/ 60251 h 66128"/>
              <a:gd name="connsiteX1" fmla="*/ 265039 w 785321"/>
              <a:gd name="connsiteY1" fmla="*/ 22555 h 66128"/>
              <a:gd name="connsiteX2" fmla="*/ 785321 w 785321"/>
              <a:gd name="connsiteY2" fmla="*/ 66128 h 66128"/>
              <a:gd name="connsiteX0" fmla="*/ 0 w 785321"/>
              <a:gd name="connsiteY0" fmla="*/ 100604 h 106481"/>
              <a:gd name="connsiteX1" fmla="*/ 243916 w 785321"/>
              <a:gd name="connsiteY1" fmla="*/ 9515 h 106481"/>
              <a:gd name="connsiteX2" fmla="*/ 785321 w 785321"/>
              <a:gd name="connsiteY2" fmla="*/ 106481 h 106481"/>
              <a:gd name="connsiteX0" fmla="*/ 0 w 785321"/>
              <a:gd name="connsiteY0" fmla="*/ 100604 h 106481"/>
              <a:gd name="connsiteX1" fmla="*/ 243916 w 785321"/>
              <a:gd name="connsiteY1" fmla="*/ 9515 h 106481"/>
              <a:gd name="connsiteX2" fmla="*/ 785321 w 785321"/>
              <a:gd name="connsiteY2" fmla="*/ 106481 h 106481"/>
              <a:gd name="connsiteX0" fmla="*/ 0 w 958415"/>
              <a:gd name="connsiteY0" fmla="*/ 18240 h 249287"/>
              <a:gd name="connsiteX1" fmla="*/ 417010 w 958415"/>
              <a:gd name="connsiteY1" fmla="*/ 152321 h 249287"/>
              <a:gd name="connsiteX2" fmla="*/ 958415 w 958415"/>
              <a:gd name="connsiteY2" fmla="*/ 249287 h 249287"/>
              <a:gd name="connsiteX0" fmla="*/ 0 w 958415"/>
              <a:gd name="connsiteY0" fmla="*/ 32707 h 263754"/>
              <a:gd name="connsiteX1" fmla="*/ 317695 w 958415"/>
              <a:gd name="connsiteY1" fmla="*/ 17313 h 263754"/>
              <a:gd name="connsiteX2" fmla="*/ 958415 w 958415"/>
              <a:gd name="connsiteY2" fmla="*/ 263754 h 263754"/>
              <a:gd name="connsiteX0" fmla="*/ 0 w 958415"/>
              <a:gd name="connsiteY0" fmla="*/ 49169 h 280216"/>
              <a:gd name="connsiteX1" fmla="*/ 317695 w 958415"/>
              <a:gd name="connsiteY1" fmla="*/ 33775 h 280216"/>
              <a:gd name="connsiteX2" fmla="*/ 958415 w 958415"/>
              <a:gd name="connsiteY2" fmla="*/ 280216 h 280216"/>
              <a:gd name="connsiteX0" fmla="*/ 0 w 958415"/>
              <a:gd name="connsiteY0" fmla="*/ 49169 h 280216"/>
              <a:gd name="connsiteX1" fmla="*/ 317695 w 958415"/>
              <a:gd name="connsiteY1" fmla="*/ 33775 h 280216"/>
              <a:gd name="connsiteX2" fmla="*/ 958415 w 958415"/>
              <a:gd name="connsiteY2" fmla="*/ 280216 h 280216"/>
              <a:gd name="connsiteX0" fmla="*/ 0 w 898303"/>
              <a:gd name="connsiteY0" fmla="*/ 49169 h 149813"/>
              <a:gd name="connsiteX1" fmla="*/ 317695 w 898303"/>
              <a:gd name="connsiteY1" fmla="*/ 33775 h 149813"/>
              <a:gd name="connsiteX2" fmla="*/ 898303 w 898303"/>
              <a:gd name="connsiteY2" fmla="*/ 149813 h 149813"/>
              <a:gd name="connsiteX0" fmla="*/ 0 w 916383"/>
              <a:gd name="connsiteY0" fmla="*/ 49169 h 115493"/>
              <a:gd name="connsiteX1" fmla="*/ 317695 w 916383"/>
              <a:gd name="connsiteY1" fmla="*/ 33775 h 115493"/>
              <a:gd name="connsiteX2" fmla="*/ 916383 w 916383"/>
              <a:gd name="connsiteY2" fmla="*/ 115493 h 115493"/>
              <a:gd name="connsiteX0" fmla="*/ 0 w 916383"/>
              <a:gd name="connsiteY0" fmla="*/ 64789 h 131113"/>
              <a:gd name="connsiteX1" fmla="*/ 418807 w 916383"/>
              <a:gd name="connsiteY1" fmla="*/ 15671 h 131113"/>
              <a:gd name="connsiteX2" fmla="*/ 916383 w 916383"/>
              <a:gd name="connsiteY2" fmla="*/ 131113 h 131113"/>
              <a:gd name="connsiteX0" fmla="*/ 0 w 467243"/>
              <a:gd name="connsiteY0" fmla="*/ 445275 h 445275"/>
              <a:gd name="connsiteX1" fmla="*/ 418807 w 467243"/>
              <a:gd name="connsiteY1" fmla="*/ 396157 h 445275"/>
              <a:gd name="connsiteX2" fmla="*/ 223670 w 467243"/>
              <a:gd name="connsiteY2" fmla="*/ 7093 h 445275"/>
              <a:gd name="connsiteX0" fmla="*/ 56610 w 280279"/>
              <a:gd name="connsiteY0" fmla="*/ 448595 h 448595"/>
              <a:gd name="connsiteX1" fmla="*/ 67623 w 280279"/>
              <a:gd name="connsiteY1" fmla="*/ 224296 h 448595"/>
              <a:gd name="connsiteX2" fmla="*/ 280280 w 280279"/>
              <a:gd name="connsiteY2" fmla="*/ 10413 h 448595"/>
              <a:gd name="connsiteX0" fmla="*/ 22527 w 246197"/>
              <a:gd name="connsiteY0" fmla="*/ 448595 h 448595"/>
              <a:gd name="connsiteX1" fmla="*/ 33540 w 246197"/>
              <a:gd name="connsiteY1" fmla="*/ 224296 h 448595"/>
              <a:gd name="connsiteX2" fmla="*/ 246197 w 246197"/>
              <a:gd name="connsiteY2" fmla="*/ 10413 h 448595"/>
              <a:gd name="connsiteX0" fmla="*/ 22527 w 246197"/>
              <a:gd name="connsiteY0" fmla="*/ 464084 h 464084"/>
              <a:gd name="connsiteX1" fmla="*/ 33540 w 246197"/>
              <a:gd name="connsiteY1" fmla="*/ 239785 h 464084"/>
              <a:gd name="connsiteX2" fmla="*/ 246197 w 246197"/>
              <a:gd name="connsiteY2" fmla="*/ 25902 h 464084"/>
              <a:gd name="connsiteX0" fmla="*/ 20929 w 244599"/>
              <a:gd name="connsiteY0" fmla="*/ 464084 h 464084"/>
              <a:gd name="connsiteX1" fmla="*/ 31942 w 244599"/>
              <a:gd name="connsiteY1" fmla="*/ 239785 h 464084"/>
              <a:gd name="connsiteX2" fmla="*/ 244599 w 244599"/>
              <a:gd name="connsiteY2" fmla="*/ 25902 h 464084"/>
              <a:gd name="connsiteX0" fmla="*/ 0 w 223670"/>
              <a:gd name="connsiteY0" fmla="*/ 464084 h 464084"/>
              <a:gd name="connsiteX1" fmla="*/ 11013 w 223670"/>
              <a:gd name="connsiteY1" fmla="*/ 239785 h 464084"/>
              <a:gd name="connsiteX2" fmla="*/ 223670 w 223670"/>
              <a:gd name="connsiteY2" fmla="*/ 25902 h 464084"/>
              <a:gd name="connsiteX0" fmla="*/ 0 w 223670"/>
              <a:gd name="connsiteY0" fmla="*/ 464084 h 464084"/>
              <a:gd name="connsiteX1" fmla="*/ 11013 w 223670"/>
              <a:gd name="connsiteY1" fmla="*/ 239785 h 464084"/>
              <a:gd name="connsiteX2" fmla="*/ 223670 w 223670"/>
              <a:gd name="connsiteY2" fmla="*/ 25902 h 464084"/>
              <a:gd name="connsiteX0" fmla="*/ 0 w 275223"/>
              <a:gd name="connsiteY0" fmla="*/ 446880 h 446880"/>
              <a:gd name="connsiteX1" fmla="*/ 62566 w 275223"/>
              <a:gd name="connsiteY1" fmla="*/ 239785 h 446880"/>
              <a:gd name="connsiteX2" fmla="*/ 275223 w 275223"/>
              <a:gd name="connsiteY2" fmla="*/ 25902 h 446880"/>
              <a:gd name="connsiteX0" fmla="*/ 0 w 275223"/>
              <a:gd name="connsiteY0" fmla="*/ 446880 h 446880"/>
              <a:gd name="connsiteX1" fmla="*/ 62566 w 275223"/>
              <a:gd name="connsiteY1" fmla="*/ 239785 h 446880"/>
              <a:gd name="connsiteX2" fmla="*/ 275223 w 275223"/>
              <a:gd name="connsiteY2" fmla="*/ 25902 h 446880"/>
              <a:gd name="connsiteX0" fmla="*/ 0 w 275223"/>
              <a:gd name="connsiteY0" fmla="*/ 446880 h 446880"/>
              <a:gd name="connsiteX1" fmla="*/ 62566 w 275223"/>
              <a:gd name="connsiteY1" fmla="*/ 239785 h 446880"/>
              <a:gd name="connsiteX2" fmla="*/ 275223 w 275223"/>
              <a:gd name="connsiteY2" fmla="*/ 25902 h 446880"/>
              <a:gd name="connsiteX0" fmla="*/ 0 w 275223"/>
              <a:gd name="connsiteY0" fmla="*/ 448458 h 448458"/>
              <a:gd name="connsiteX1" fmla="*/ 49981 w 275223"/>
              <a:gd name="connsiteY1" fmla="*/ 231095 h 448458"/>
              <a:gd name="connsiteX2" fmla="*/ 275223 w 275223"/>
              <a:gd name="connsiteY2" fmla="*/ 27480 h 448458"/>
              <a:gd name="connsiteX0" fmla="*/ 0 w 275223"/>
              <a:gd name="connsiteY0" fmla="*/ 448458 h 448458"/>
              <a:gd name="connsiteX1" fmla="*/ 49981 w 275223"/>
              <a:gd name="connsiteY1" fmla="*/ 231095 h 448458"/>
              <a:gd name="connsiteX2" fmla="*/ 275223 w 275223"/>
              <a:gd name="connsiteY2" fmla="*/ 27480 h 448458"/>
              <a:gd name="connsiteX0" fmla="*/ 0 w 275223"/>
              <a:gd name="connsiteY0" fmla="*/ 448458 h 448458"/>
              <a:gd name="connsiteX1" fmla="*/ 49981 w 275223"/>
              <a:gd name="connsiteY1" fmla="*/ 231095 h 448458"/>
              <a:gd name="connsiteX2" fmla="*/ 275223 w 275223"/>
              <a:gd name="connsiteY2" fmla="*/ 27480 h 448458"/>
              <a:gd name="connsiteX0" fmla="*/ 0 w 275223"/>
              <a:gd name="connsiteY0" fmla="*/ 454939 h 454939"/>
              <a:gd name="connsiteX1" fmla="*/ 59365 w 275223"/>
              <a:gd name="connsiteY1" fmla="*/ 203584 h 454939"/>
              <a:gd name="connsiteX2" fmla="*/ 275223 w 275223"/>
              <a:gd name="connsiteY2" fmla="*/ 33961 h 454939"/>
              <a:gd name="connsiteX0" fmla="*/ 0 w 275223"/>
              <a:gd name="connsiteY0" fmla="*/ 439514 h 439514"/>
              <a:gd name="connsiteX1" fmla="*/ 59365 w 275223"/>
              <a:gd name="connsiteY1" fmla="*/ 188159 h 439514"/>
              <a:gd name="connsiteX2" fmla="*/ 275223 w 275223"/>
              <a:gd name="connsiteY2" fmla="*/ 18536 h 439514"/>
              <a:gd name="connsiteX0" fmla="*/ 0 w 275223"/>
              <a:gd name="connsiteY0" fmla="*/ 439514 h 439514"/>
              <a:gd name="connsiteX1" fmla="*/ 59365 w 275223"/>
              <a:gd name="connsiteY1" fmla="*/ 188159 h 439514"/>
              <a:gd name="connsiteX2" fmla="*/ 275223 w 275223"/>
              <a:gd name="connsiteY2" fmla="*/ 18536 h 439514"/>
              <a:gd name="connsiteX0" fmla="*/ 0 w 191484"/>
              <a:gd name="connsiteY0" fmla="*/ 473825 h 473825"/>
              <a:gd name="connsiteX1" fmla="*/ 59365 w 191484"/>
              <a:gd name="connsiteY1" fmla="*/ 222470 h 473825"/>
              <a:gd name="connsiteX2" fmla="*/ 191484 w 191484"/>
              <a:gd name="connsiteY2" fmla="*/ 15838 h 473825"/>
              <a:gd name="connsiteX0" fmla="*/ 0 w 191484"/>
              <a:gd name="connsiteY0" fmla="*/ 457987 h 457987"/>
              <a:gd name="connsiteX1" fmla="*/ 59365 w 191484"/>
              <a:gd name="connsiteY1" fmla="*/ 206632 h 457987"/>
              <a:gd name="connsiteX2" fmla="*/ 191484 w 191484"/>
              <a:gd name="connsiteY2" fmla="*/ 0 h 457987"/>
              <a:gd name="connsiteX0" fmla="*/ 0 w 191484"/>
              <a:gd name="connsiteY0" fmla="*/ 457987 h 457987"/>
              <a:gd name="connsiteX1" fmla="*/ 59365 w 191484"/>
              <a:gd name="connsiteY1" fmla="*/ 206632 h 457987"/>
              <a:gd name="connsiteX2" fmla="*/ 191484 w 191484"/>
              <a:gd name="connsiteY2" fmla="*/ 0 h 457987"/>
              <a:gd name="connsiteX0" fmla="*/ 0 w 191484"/>
              <a:gd name="connsiteY0" fmla="*/ 457987 h 457987"/>
              <a:gd name="connsiteX1" fmla="*/ 54449 w 191484"/>
              <a:gd name="connsiteY1" fmla="*/ 246527 h 457987"/>
              <a:gd name="connsiteX2" fmla="*/ 191484 w 191484"/>
              <a:gd name="connsiteY2" fmla="*/ 0 h 457987"/>
              <a:gd name="connsiteX0" fmla="*/ 0 w 191484"/>
              <a:gd name="connsiteY0" fmla="*/ 457987 h 457987"/>
              <a:gd name="connsiteX1" fmla="*/ 54449 w 191484"/>
              <a:gd name="connsiteY1" fmla="*/ 246527 h 457987"/>
              <a:gd name="connsiteX2" fmla="*/ 191484 w 191484"/>
              <a:gd name="connsiteY2" fmla="*/ 0 h 457987"/>
              <a:gd name="connsiteX0" fmla="*/ 0 w 191484"/>
              <a:gd name="connsiteY0" fmla="*/ 457987 h 457987"/>
              <a:gd name="connsiteX1" fmla="*/ 54449 w 191484"/>
              <a:gd name="connsiteY1" fmla="*/ 246527 h 457987"/>
              <a:gd name="connsiteX2" fmla="*/ 191484 w 191484"/>
              <a:gd name="connsiteY2" fmla="*/ 0 h 457987"/>
              <a:gd name="connsiteX0" fmla="*/ 0 w 191484"/>
              <a:gd name="connsiteY0" fmla="*/ 457987 h 457987"/>
              <a:gd name="connsiteX1" fmla="*/ 83797 w 191484"/>
              <a:gd name="connsiteY1" fmla="*/ 275315 h 457987"/>
              <a:gd name="connsiteX2" fmla="*/ 191484 w 191484"/>
              <a:gd name="connsiteY2" fmla="*/ 0 h 457987"/>
              <a:gd name="connsiteX0" fmla="*/ 0 w 191484"/>
              <a:gd name="connsiteY0" fmla="*/ 457987 h 457987"/>
              <a:gd name="connsiteX1" fmla="*/ 83797 w 191484"/>
              <a:gd name="connsiteY1" fmla="*/ 275315 h 457987"/>
              <a:gd name="connsiteX2" fmla="*/ 191484 w 191484"/>
              <a:gd name="connsiteY2" fmla="*/ 0 h 457987"/>
              <a:gd name="connsiteX0" fmla="*/ 0 w 191484"/>
              <a:gd name="connsiteY0" fmla="*/ 457987 h 457987"/>
              <a:gd name="connsiteX1" fmla="*/ 83797 w 191484"/>
              <a:gd name="connsiteY1" fmla="*/ 275315 h 457987"/>
              <a:gd name="connsiteX2" fmla="*/ 191484 w 191484"/>
              <a:gd name="connsiteY2" fmla="*/ 0 h 457987"/>
              <a:gd name="connsiteX0" fmla="*/ 0 w 253181"/>
              <a:gd name="connsiteY0" fmla="*/ 452846 h 452846"/>
              <a:gd name="connsiteX1" fmla="*/ 145494 w 253181"/>
              <a:gd name="connsiteY1" fmla="*/ 275315 h 452846"/>
              <a:gd name="connsiteX2" fmla="*/ 253181 w 253181"/>
              <a:gd name="connsiteY2" fmla="*/ 0 h 452846"/>
              <a:gd name="connsiteX0" fmla="*/ 0 w 253181"/>
              <a:gd name="connsiteY0" fmla="*/ 452846 h 452846"/>
              <a:gd name="connsiteX1" fmla="*/ 145494 w 253181"/>
              <a:gd name="connsiteY1" fmla="*/ 275315 h 452846"/>
              <a:gd name="connsiteX2" fmla="*/ 253181 w 253181"/>
              <a:gd name="connsiteY2" fmla="*/ 0 h 452846"/>
              <a:gd name="connsiteX0" fmla="*/ 0 w 253181"/>
              <a:gd name="connsiteY0" fmla="*/ 452846 h 452846"/>
              <a:gd name="connsiteX1" fmla="*/ 127628 w 253181"/>
              <a:gd name="connsiteY1" fmla="*/ 251698 h 452846"/>
              <a:gd name="connsiteX2" fmla="*/ 253181 w 253181"/>
              <a:gd name="connsiteY2" fmla="*/ 0 h 452846"/>
              <a:gd name="connsiteX0" fmla="*/ 0 w 253181"/>
              <a:gd name="connsiteY0" fmla="*/ 452846 h 452846"/>
              <a:gd name="connsiteX1" fmla="*/ 127628 w 253181"/>
              <a:gd name="connsiteY1" fmla="*/ 251698 h 452846"/>
              <a:gd name="connsiteX2" fmla="*/ 253181 w 253181"/>
              <a:gd name="connsiteY2" fmla="*/ 0 h 452846"/>
            </a:gdLst>
            <a:ahLst/>
            <a:cxnLst>
              <a:cxn ang="0">
                <a:pos x="connsiteX0" y="connsiteY0"/>
              </a:cxn>
              <a:cxn ang="0">
                <a:pos x="connsiteX1" y="connsiteY1"/>
              </a:cxn>
              <a:cxn ang="0">
                <a:pos x="connsiteX2" y="connsiteY2"/>
              </a:cxn>
            </a:cxnLst>
            <a:rect l="l" t="t" r="r" b="b"/>
            <a:pathLst>
              <a:path w="253181" h="452846">
                <a:moveTo>
                  <a:pt x="0" y="452846"/>
                </a:moveTo>
                <a:cubicBezTo>
                  <a:pt x="32959" y="300382"/>
                  <a:pt x="57077" y="325717"/>
                  <a:pt x="127628" y="251698"/>
                </a:cubicBezTo>
                <a:cubicBezTo>
                  <a:pt x="156853" y="218019"/>
                  <a:pt x="211564" y="110753"/>
                  <a:pt x="253181" y="0"/>
                </a:cubicBezTo>
              </a:path>
            </a:pathLst>
          </a:custGeom>
          <a:ln w="19050">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graphicFrame>
        <p:nvGraphicFramePr>
          <p:cNvPr id="66" name="对象 65"/>
          <p:cNvGraphicFramePr>
            <a:graphicFrameLocks noChangeAspect="1"/>
          </p:cNvGraphicFramePr>
          <p:nvPr/>
        </p:nvGraphicFramePr>
        <p:xfrm>
          <a:off x="2645209" y="4074163"/>
          <a:ext cx="2465395" cy="752155"/>
        </p:xfrm>
        <a:graphic>
          <a:graphicData uri="http://schemas.openxmlformats.org/presentationml/2006/ole">
            <mc:AlternateContent xmlns:mc="http://schemas.openxmlformats.org/markup-compatibility/2006">
              <mc:Choice xmlns:v="urn:schemas-microsoft-com:vml" Requires="v">
                <p:oleObj name="Formula" r:id="rId13" imgW="1585080" imgH="482760" progId="Equation.Ribbit">
                  <p:embed/>
                </p:oleObj>
              </mc:Choice>
              <mc:Fallback>
                <p:oleObj name="Formula" r:id="rId13" imgW="1585080" imgH="482760" progId="Equation.Ribbit">
                  <p:embed/>
                  <p:pic>
                    <p:nvPicPr>
                      <p:cNvPr id="0" name=""/>
                      <p:cNvPicPr/>
                      <p:nvPr/>
                    </p:nvPicPr>
                    <p:blipFill>
                      <a:blip r:embed="rId14"/>
                      <a:stretch>
                        <a:fillRect/>
                      </a:stretch>
                    </p:blipFill>
                    <p:spPr>
                      <a:xfrm>
                        <a:off x="2645209" y="4074163"/>
                        <a:ext cx="2465395" cy="752155"/>
                      </a:xfrm>
                      <a:prstGeom prst="rect">
                        <a:avLst/>
                      </a:prstGeom>
                    </p:spPr>
                  </p:pic>
                </p:oleObj>
              </mc:Fallback>
            </mc:AlternateContent>
          </a:graphicData>
        </a:graphic>
      </p:graphicFrame>
      <p:sp>
        <p:nvSpPr>
          <p:cNvPr id="67" name="任意多边形 66"/>
          <p:cNvSpPr/>
          <p:nvPr/>
        </p:nvSpPr>
        <p:spPr>
          <a:xfrm>
            <a:off x="4989998" y="3982448"/>
            <a:ext cx="586785" cy="344316"/>
          </a:xfrm>
          <a:custGeom>
            <a:avLst/>
            <a:gdLst>
              <a:gd name="connsiteX0" fmla="*/ 0 w 451555"/>
              <a:gd name="connsiteY0" fmla="*/ 169333 h 171034"/>
              <a:gd name="connsiteX1" fmla="*/ 248355 w 451555"/>
              <a:gd name="connsiteY1" fmla="*/ 146755 h 171034"/>
              <a:gd name="connsiteX2" fmla="*/ 451555 w 451555"/>
              <a:gd name="connsiteY2" fmla="*/ 0 h 171034"/>
              <a:gd name="connsiteX0" fmla="*/ 0 w 489655"/>
              <a:gd name="connsiteY0" fmla="*/ 255058 h 256759"/>
              <a:gd name="connsiteX1" fmla="*/ 248355 w 489655"/>
              <a:gd name="connsiteY1" fmla="*/ 232480 h 256759"/>
              <a:gd name="connsiteX2" fmla="*/ 489655 w 489655"/>
              <a:gd name="connsiteY2" fmla="*/ 0 h 256759"/>
              <a:gd name="connsiteX0" fmla="*/ 0 w 489655"/>
              <a:gd name="connsiteY0" fmla="*/ 255058 h 255185"/>
              <a:gd name="connsiteX1" fmla="*/ 324555 w 489655"/>
              <a:gd name="connsiteY1" fmla="*/ 184855 h 255185"/>
              <a:gd name="connsiteX2" fmla="*/ 489655 w 489655"/>
              <a:gd name="connsiteY2" fmla="*/ 0 h 255185"/>
              <a:gd name="connsiteX0" fmla="*/ 0 w 489655"/>
              <a:gd name="connsiteY0" fmla="*/ 293158 h 293285"/>
              <a:gd name="connsiteX1" fmla="*/ 324555 w 489655"/>
              <a:gd name="connsiteY1" fmla="*/ 222955 h 293285"/>
              <a:gd name="connsiteX2" fmla="*/ 489655 w 489655"/>
              <a:gd name="connsiteY2" fmla="*/ 0 h 293285"/>
              <a:gd name="connsiteX0" fmla="*/ 0 w 489655"/>
              <a:gd name="connsiteY0" fmla="*/ 293158 h 293285"/>
              <a:gd name="connsiteX1" fmla="*/ 324555 w 489655"/>
              <a:gd name="connsiteY1" fmla="*/ 222955 h 293285"/>
              <a:gd name="connsiteX2" fmla="*/ 489655 w 489655"/>
              <a:gd name="connsiteY2" fmla="*/ 0 h 293285"/>
              <a:gd name="connsiteX0" fmla="*/ 0 w 489655"/>
              <a:gd name="connsiteY0" fmla="*/ 293158 h 293285"/>
              <a:gd name="connsiteX1" fmla="*/ 295980 w 489655"/>
              <a:gd name="connsiteY1" fmla="*/ 222955 h 293285"/>
              <a:gd name="connsiteX2" fmla="*/ 489655 w 489655"/>
              <a:gd name="connsiteY2" fmla="*/ 0 h 293285"/>
              <a:gd name="connsiteX0" fmla="*/ 0 w 489655"/>
              <a:gd name="connsiteY0" fmla="*/ 293158 h 293285"/>
              <a:gd name="connsiteX1" fmla="*/ 295980 w 489655"/>
              <a:gd name="connsiteY1" fmla="*/ 222955 h 293285"/>
              <a:gd name="connsiteX2" fmla="*/ 489655 w 489655"/>
              <a:gd name="connsiteY2" fmla="*/ 0 h 293285"/>
              <a:gd name="connsiteX0" fmla="*/ 0 w 489655"/>
              <a:gd name="connsiteY0" fmla="*/ 293158 h 293514"/>
              <a:gd name="connsiteX1" fmla="*/ 295980 w 489655"/>
              <a:gd name="connsiteY1" fmla="*/ 222955 h 293514"/>
              <a:gd name="connsiteX2" fmla="*/ 489655 w 489655"/>
              <a:gd name="connsiteY2" fmla="*/ 0 h 293514"/>
              <a:gd name="connsiteX0" fmla="*/ 0 w 505530"/>
              <a:gd name="connsiteY0" fmla="*/ 296333 h 296637"/>
              <a:gd name="connsiteX1" fmla="*/ 311855 w 505530"/>
              <a:gd name="connsiteY1" fmla="*/ 222955 h 296637"/>
              <a:gd name="connsiteX2" fmla="*/ 505530 w 505530"/>
              <a:gd name="connsiteY2" fmla="*/ 0 h 296637"/>
            </a:gdLst>
            <a:ahLst/>
            <a:cxnLst>
              <a:cxn ang="0">
                <a:pos x="connsiteX0" y="connsiteY0"/>
              </a:cxn>
              <a:cxn ang="0">
                <a:pos x="connsiteX1" y="connsiteY1"/>
              </a:cxn>
              <a:cxn ang="0">
                <a:pos x="connsiteX2" y="connsiteY2"/>
              </a:cxn>
            </a:cxnLst>
            <a:rect l="l" t="t" r="r" b="b"/>
            <a:pathLst>
              <a:path w="505530" h="296637">
                <a:moveTo>
                  <a:pt x="0" y="296333"/>
                </a:moveTo>
                <a:cubicBezTo>
                  <a:pt x="86548" y="299155"/>
                  <a:pt x="204846" y="282927"/>
                  <a:pt x="311855" y="222955"/>
                </a:cubicBezTo>
                <a:cubicBezTo>
                  <a:pt x="380764" y="169333"/>
                  <a:pt x="432034" y="110066"/>
                  <a:pt x="505530" y="0"/>
                </a:cubicBezTo>
              </a:path>
            </a:pathLst>
          </a:custGeom>
          <a:ln w="19050">
            <a:solidFill>
              <a:srgbClr val="FF0000"/>
            </a:solidFil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68" name="任意多边形 67"/>
          <p:cNvSpPr/>
          <p:nvPr/>
        </p:nvSpPr>
        <p:spPr>
          <a:xfrm flipV="1">
            <a:off x="4992483" y="4514181"/>
            <a:ext cx="1443624" cy="345309"/>
          </a:xfrm>
          <a:custGeom>
            <a:avLst/>
            <a:gdLst>
              <a:gd name="connsiteX0" fmla="*/ 0 w 451555"/>
              <a:gd name="connsiteY0" fmla="*/ 169333 h 171034"/>
              <a:gd name="connsiteX1" fmla="*/ 248355 w 451555"/>
              <a:gd name="connsiteY1" fmla="*/ 146755 h 171034"/>
              <a:gd name="connsiteX2" fmla="*/ 451555 w 451555"/>
              <a:gd name="connsiteY2" fmla="*/ 0 h 171034"/>
              <a:gd name="connsiteX0" fmla="*/ 0 w 489655"/>
              <a:gd name="connsiteY0" fmla="*/ 255058 h 256759"/>
              <a:gd name="connsiteX1" fmla="*/ 248355 w 489655"/>
              <a:gd name="connsiteY1" fmla="*/ 232480 h 256759"/>
              <a:gd name="connsiteX2" fmla="*/ 489655 w 489655"/>
              <a:gd name="connsiteY2" fmla="*/ 0 h 256759"/>
              <a:gd name="connsiteX0" fmla="*/ 0 w 489655"/>
              <a:gd name="connsiteY0" fmla="*/ 255058 h 255185"/>
              <a:gd name="connsiteX1" fmla="*/ 324555 w 489655"/>
              <a:gd name="connsiteY1" fmla="*/ 184855 h 255185"/>
              <a:gd name="connsiteX2" fmla="*/ 489655 w 489655"/>
              <a:gd name="connsiteY2" fmla="*/ 0 h 255185"/>
              <a:gd name="connsiteX0" fmla="*/ 0 w 489655"/>
              <a:gd name="connsiteY0" fmla="*/ 293158 h 293285"/>
              <a:gd name="connsiteX1" fmla="*/ 324555 w 489655"/>
              <a:gd name="connsiteY1" fmla="*/ 222955 h 293285"/>
              <a:gd name="connsiteX2" fmla="*/ 489655 w 489655"/>
              <a:gd name="connsiteY2" fmla="*/ 0 h 293285"/>
              <a:gd name="connsiteX0" fmla="*/ 0 w 489655"/>
              <a:gd name="connsiteY0" fmla="*/ 293158 h 293285"/>
              <a:gd name="connsiteX1" fmla="*/ 324555 w 489655"/>
              <a:gd name="connsiteY1" fmla="*/ 222955 h 293285"/>
              <a:gd name="connsiteX2" fmla="*/ 489655 w 489655"/>
              <a:gd name="connsiteY2" fmla="*/ 0 h 293285"/>
              <a:gd name="connsiteX0" fmla="*/ 0 w 489655"/>
              <a:gd name="connsiteY0" fmla="*/ 293158 h 293285"/>
              <a:gd name="connsiteX1" fmla="*/ 295980 w 489655"/>
              <a:gd name="connsiteY1" fmla="*/ 222955 h 293285"/>
              <a:gd name="connsiteX2" fmla="*/ 489655 w 489655"/>
              <a:gd name="connsiteY2" fmla="*/ 0 h 293285"/>
              <a:gd name="connsiteX0" fmla="*/ 0 w 489655"/>
              <a:gd name="connsiteY0" fmla="*/ 293158 h 293285"/>
              <a:gd name="connsiteX1" fmla="*/ 295980 w 489655"/>
              <a:gd name="connsiteY1" fmla="*/ 222955 h 293285"/>
              <a:gd name="connsiteX2" fmla="*/ 489655 w 489655"/>
              <a:gd name="connsiteY2" fmla="*/ 0 h 293285"/>
              <a:gd name="connsiteX0" fmla="*/ 0 w 489655"/>
              <a:gd name="connsiteY0" fmla="*/ 293158 h 293514"/>
              <a:gd name="connsiteX1" fmla="*/ 295980 w 489655"/>
              <a:gd name="connsiteY1" fmla="*/ 222955 h 293514"/>
              <a:gd name="connsiteX2" fmla="*/ 489655 w 489655"/>
              <a:gd name="connsiteY2" fmla="*/ 0 h 293514"/>
              <a:gd name="connsiteX0" fmla="*/ 0 w 505530"/>
              <a:gd name="connsiteY0" fmla="*/ 296333 h 296637"/>
              <a:gd name="connsiteX1" fmla="*/ 311855 w 505530"/>
              <a:gd name="connsiteY1" fmla="*/ 222955 h 296637"/>
              <a:gd name="connsiteX2" fmla="*/ 505530 w 505530"/>
              <a:gd name="connsiteY2" fmla="*/ 0 h 296637"/>
              <a:gd name="connsiteX0" fmla="*/ 0 w 1243718"/>
              <a:gd name="connsiteY0" fmla="*/ 469095 h 469399"/>
              <a:gd name="connsiteX1" fmla="*/ 311855 w 1243718"/>
              <a:gd name="connsiteY1" fmla="*/ 395717 h 469399"/>
              <a:gd name="connsiteX2" fmla="*/ 1243718 w 1243718"/>
              <a:gd name="connsiteY2" fmla="*/ 0 h 469399"/>
              <a:gd name="connsiteX0" fmla="*/ 0 w 1243718"/>
              <a:gd name="connsiteY0" fmla="*/ 469095 h 469170"/>
              <a:gd name="connsiteX1" fmla="*/ 859542 w 1243718"/>
              <a:gd name="connsiteY1" fmla="*/ 335627 h 469170"/>
              <a:gd name="connsiteX2" fmla="*/ 1243718 w 1243718"/>
              <a:gd name="connsiteY2" fmla="*/ 0 h 469170"/>
              <a:gd name="connsiteX0" fmla="*/ 0 w 1243718"/>
              <a:gd name="connsiteY0" fmla="*/ 469095 h 469202"/>
              <a:gd name="connsiteX1" fmla="*/ 730954 w 1243718"/>
              <a:gd name="connsiteY1" fmla="*/ 358160 h 469202"/>
              <a:gd name="connsiteX2" fmla="*/ 1243718 w 1243718"/>
              <a:gd name="connsiteY2" fmla="*/ 0 h 469202"/>
              <a:gd name="connsiteX0" fmla="*/ 0 w 1243718"/>
              <a:gd name="connsiteY0" fmla="*/ 469095 h 469200"/>
              <a:gd name="connsiteX1" fmla="*/ 730954 w 1243718"/>
              <a:gd name="connsiteY1" fmla="*/ 358160 h 469200"/>
              <a:gd name="connsiteX2" fmla="*/ 1243718 w 1243718"/>
              <a:gd name="connsiteY2" fmla="*/ 0 h 469200"/>
              <a:gd name="connsiteX0" fmla="*/ 0 w 1243718"/>
              <a:gd name="connsiteY0" fmla="*/ 469095 h 469202"/>
              <a:gd name="connsiteX1" fmla="*/ 730954 w 1243718"/>
              <a:gd name="connsiteY1" fmla="*/ 358160 h 469202"/>
              <a:gd name="connsiteX2" fmla="*/ 1243718 w 1243718"/>
              <a:gd name="connsiteY2" fmla="*/ 0 h 469202"/>
              <a:gd name="connsiteX0" fmla="*/ 0 w 1243718"/>
              <a:gd name="connsiteY0" fmla="*/ 469095 h 469200"/>
              <a:gd name="connsiteX1" fmla="*/ 730954 w 1243718"/>
              <a:gd name="connsiteY1" fmla="*/ 358160 h 469200"/>
              <a:gd name="connsiteX2" fmla="*/ 1243718 w 1243718"/>
              <a:gd name="connsiteY2" fmla="*/ 0 h 469200"/>
            </a:gdLst>
            <a:ahLst/>
            <a:cxnLst>
              <a:cxn ang="0">
                <a:pos x="connsiteX0" y="connsiteY0"/>
              </a:cxn>
              <a:cxn ang="0">
                <a:pos x="connsiteX1" y="connsiteY1"/>
              </a:cxn>
              <a:cxn ang="0">
                <a:pos x="connsiteX2" y="connsiteY2"/>
              </a:cxn>
            </a:cxnLst>
            <a:rect l="l" t="t" r="r" b="b"/>
            <a:pathLst>
              <a:path w="1243718" h="469200">
                <a:moveTo>
                  <a:pt x="0" y="469095"/>
                </a:moveTo>
                <a:cubicBezTo>
                  <a:pt x="86548" y="471917"/>
                  <a:pt x="585845" y="418132"/>
                  <a:pt x="730954" y="358160"/>
                </a:cubicBezTo>
                <a:cubicBezTo>
                  <a:pt x="885588" y="274492"/>
                  <a:pt x="1065447" y="215224"/>
                  <a:pt x="1243718" y="0"/>
                </a:cubicBezTo>
              </a:path>
            </a:pathLst>
          </a:custGeom>
          <a:ln w="19050">
            <a:solidFill>
              <a:srgbClr val="FF0000"/>
            </a:solidFil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0" name="矩形 69"/>
          <p:cNvSpPr/>
          <p:nvPr/>
        </p:nvSpPr>
        <p:spPr>
          <a:xfrm>
            <a:off x="2202919" y="5485917"/>
            <a:ext cx="7931090" cy="46166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lvl="0" algn="ctr"/>
            <a:r>
              <a:rPr lang="zh-CN" altLang="en-US" sz="2400" dirty="0"/>
              <a:t>替代损失函数数学性质较好</a:t>
            </a:r>
            <a:r>
              <a:rPr lang="en-US" altLang="zh-CN" sz="2400" dirty="0"/>
              <a:t>, </a:t>
            </a:r>
            <a:r>
              <a:rPr lang="zh-CN" altLang="en-US" sz="2400" dirty="0"/>
              <a:t>一般是</a:t>
            </a:r>
            <a:r>
              <a:rPr lang="en-US" altLang="zh-CN" sz="2400" dirty="0"/>
              <a:t>0/1</a:t>
            </a:r>
            <a:r>
              <a:rPr lang="zh-CN" altLang="en-US" sz="2400" dirty="0"/>
              <a:t>损失函数的上界</a:t>
            </a:r>
            <a:endParaRPr lang="en-US" altLang="zh-CN" sz="2400" dirty="0"/>
          </a:p>
        </p:txBody>
      </p:sp>
      <p:sp>
        <p:nvSpPr>
          <p:cNvPr id="71" name="矩形 70"/>
          <p:cNvSpPr/>
          <p:nvPr/>
        </p:nvSpPr>
        <p:spPr>
          <a:xfrm>
            <a:off x="1960084" y="2546193"/>
            <a:ext cx="1950928" cy="46166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lvl="0" algn="ctr"/>
            <a:r>
              <a:rPr lang="zh-CN" altLang="en-US" sz="2400" dirty="0"/>
              <a:t>软间隔</a:t>
            </a:r>
            <a:r>
              <a:rPr lang="en-US" altLang="zh-CN" sz="2400" dirty="0"/>
              <a:t>SVM</a:t>
            </a:r>
          </a:p>
        </p:txBody>
      </p:sp>
      <p:pic>
        <p:nvPicPr>
          <p:cNvPr id="4" name="图片 3">
            <a:extLst>
              <a:ext uri="{FF2B5EF4-FFF2-40B4-BE49-F238E27FC236}">
                <a16:creationId xmlns:a16="http://schemas.microsoft.com/office/drawing/2014/main" id="{324E27E4-AE35-0369-E519-1CAEE53A4CBB}"/>
              </a:ext>
            </a:extLst>
          </p:cNvPr>
          <p:cNvPicPr>
            <a:picLocks noChangeAspect="1"/>
          </p:cNvPicPr>
          <p:nvPr/>
        </p:nvPicPr>
        <p:blipFill>
          <a:blip r:embed="rId1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381560" y="330673"/>
            <a:ext cx="5980694" cy="865707"/>
          </a:xfrm>
          <a:prstGeom prst="rect">
            <a:avLst/>
          </a:prstGeom>
        </p:spPr>
      </p:pic>
    </p:spTree>
    <p:extLst>
      <p:ext uri="{BB962C8B-B14F-4D97-AF65-F5344CB8AC3E}">
        <p14:creationId xmlns:p14="http://schemas.microsoft.com/office/powerpoint/2010/main" val="307907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10"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fade">
                                      <p:cBhvr>
                                        <p:cTn id="38" dur="500"/>
                                        <p:tgtEl>
                                          <p:spTgt spid="61"/>
                                        </p:tgtEl>
                                      </p:cBhvr>
                                    </p:animEffect>
                                  </p:childTnLst>
                                </p:cTn>
                              </p:par>
                              <p:par>
                                <p:cTn id="39" presetID="10" presetClass="entr" presetSubtype="0" fill="hold" nodeType="with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fade">
                                      <p:cBhvr>
                                        <p:cTn id="41" dur="500"/>
                                        <p:tgtEl>
                                          <p:spTgt spid="6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fade">
                                      <p:cBhvr>
                                        <p:cTn id="4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61" grpId="0" animBg="1"/>
      <p:bldP spid="62" grpId="0" animBg="1"/>
      <p:bldP spid="63" grpId="0" animBg="1"/>
      <p:bldP spid="65" grpId="0" animBg="1"/>
      <p:bldP spid="7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软间隔支持向量机</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90087" y="1428505"/>
            <a:ext cx="5852667" cy="792549"/>
          </a:xfrm>
        </p:spPr>
      </p:pic>
      <p:sp>
        <p:nvSpPr>
          <p:cNvPr id="10" name="内容占位符 3"/>
          <p:cNvSpPr txBox="1">
            <a:spLocks/>
          </p:cNvSpPr>
          <p:nvPr/>
        </p:nvSpPr>
        <p:spPr>
          <a:xfrm>
            <a:off x="2378816" y="1645847"/>
            <a:ext cx="1353857"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原始问题</a:t>
            </a:r>
          </a:p>
        </p:txBody>
      </p:sp>
      <p:sp>
        <p:nvSpPr>
          <p:cNvPr id="11" name="内容占位符 3"/>
          <p:cNvSpPr txBox="1">
            <a:spLocks/>
          </p:cNvSpPr>
          <p:nvPr/>
        </p:nvSpPr>
        <p:spPr>
          <a:xfrm>
            <a:off x="2052245" y="2586393"/>
            <a:ext cx="4740442" cy="451134"/>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t>引入松弛变量</a:t>
            </a:r>
            <a:r>
              <a:rPr lang="el-GR" altLang="zh-CN" dirty="0"/>
              <a:t>ξ</a:t>
            </a:r>
            <a:r>
              <a:rPr lang="en-US" altLang="zh-CN" dirty="0"/>
              <a:t>i​≥0</a:t>
            </a:r>
            <a:r>
              <a:rPr lang="zh-CN" altLang="en-US" dirty="0"/>
              <a:t>，可写成</a:t>
            </a:r>
            <a:endParaRPr lang="zh-CN" altLang="en-US" sz="2400" dirty="0"/>
          </a:p>
        </p:txBody>
      </p:sp>
      <p:graphicFrame>
        <p:nvGraphicFramePr>
          <p:cNvPr id="3" name="对象 2">
            <a:extLst>
              <a:ext uri="{FF2B5EF4-FFF2-40B4-BE49-F238E27FC236}">
                <a16:creationId xmlns:a16="http://schemas.microsoft.com/office/drawing/2014/main" id="{B6D31CE6-3224-9457-3501-DDE18E2C43E4}"/>
              </a:ext>
            </a:extLst>
          </p:cNvPr>
          <p:cNvGraphicFramePr>
            <a:graphicFrameLocks noChangeAspect="1"/>
          </p:cNvGraphicFramePr>
          <p:nvPr/>
        </p:nvGraphicFramePr>
        <p:xfrm>
          <a:off x="6379945" y="819443"/>
          <a:ext cx="4388879" cy="495971"/>
        </p:xfrm>
        <a:graphic>
          <a:graphicData uri="http://schemas.openxmlformats.org/presentationml/2006/ole">
            <mc:AlternateContent xmlns:mc="http://schemas.openxmlformats.org/markup-compatibility/2006">
              <mc:Choice xmlns:v="urn:schemas-microsoft-com:vml" Requires="v">
                <p:oleObj name="Formula" r:id="rId3" imgW="1575000" imgH="177840" progId="Equation.Ribbit">
                  <p:embed/>
                </p:oleObj>
              </mc:Choice>
              <mc:Fallback>
                <p:oleObj name="Formula" r:id="rId3" imgW="1575000" imgH="177840" progId="Equation.Ribbit">
                  <p:embed/>
                  <p:pic>
                    <p:nvPicPr>
                      <p:cNvPr id="3" name="对象 2">
                        <a:extLst>
                          <a:ext uri="{FF2B5EF4-FFF2-40B4-BE49-F238E27FC236}">
                            <a16:creationId xmlns:a16="http://schemas.microsoft.com/office/drawing/2014/main" id="{B6D31CE6-3224-9457-3501-DDE18E2C43E4}"/>
                          </a:ext>
                        </a:extLst>
                      </p:cNvPr>
                      <p:cNvPicPr/>
                      <p:nvPr/>
                    </p:nvPicPr>
                    <p:blipFill>
                      <a:blip r:embed="rId4"/>
                      <a:stretch>
                        <a:fillRect/>
                      </a:stretch>
                    </p:blipFill>
                    <p:spPr>
                      <a:xfrm>
                        <a:off x="6379945" y="819443"/>
                        <a:ext cx="4388879" cy="495971"/>
                      </a:xfrm>
                      <a:prstGeom prst="rect">
                        <a:avLst/>
                      </a:prstGeom>
                      <a:solidFill>
                        <a:schemeClr val="accent6">
                          <a:lumMod val="25000"/>
                          <a:lumOff val="75000"/>
                        </a:schemeClr>
                      </a:solidFill>
                    </p:spPr>
                  </p:pic>
                </p:oleObj>
              </mc:Fallback>
            </mc:AlternateContent>
          </a:graphicData>
        </a:graphic>
      </p:graphicFrame>
      <p:pic>
        <p:nvPicPr>
          <p:cNvPr id="7" name="图片 6">
            <a:extLst>
              <a:ext uri="{FF2B5EF4-FFF2-40B4-BE49-F238E27FC236}">
                <a16:creationId xmlns:a16="http://schemas.microsoft.com/office/drawing/2014/main" id="{52F3BE96-1DD8-0D8C-277D-70CD70E50E37}"/>
              </a:ext>
            </a:extLst>
          </p:cNvPr>
          <p:cNvPicPr>
            <a:picLocks noChangeAspect="1"/>
          </p:cNvPicPr>
          <p:nvPr/>
        </p:nvPicPr>
        <p:blipFill>
          <a:blip r:embed="rId5">
            <a:biLevel thresh="75000"/>
          </a:blip>
          <a:stretch>
            <a:fillRect/>
          </a:stretch>
        </p:blipFill>
        <p:spPr>
          <a:xfrm>
            <a:off x="2920510" y="3171340"/>
            <a:ext cx="5024755" cy="871080"/>
          </a:xfrm>
          <a:prstGeom prst="rect">
            <a:avLst/>
          </a:prstGeom>
        </p:spPr>
      </p:pic>
      <p:pic>
        <p:nvPicPr>
          <p:cNvPr id="14" name="图片 13">
            <a:extLst>
              <a:ext uri="{FF2B5EF4-FFF2-40B4-BE49-F238E27FC236}">
                <a16:creationId xmlns:a16="http://schemas.microsoft.com/office/drawing/2014/main" id="{E005DEB1-B984-CFB0-F478-17A4D3384370}"/>
              </a:ext>
            </a:extLst>
          </p:cNvPr>
          <p:cNvPicPr>
            <a:picLocks noChangeAspect="1"/>
          </p:cNvPicPr>
          <p:nvPr/>
        </p:nvPicPr>
        <p:blipFill>
          <a:blip r:embed="rId6">
            <a:biLevel thresh="75000"/>
          </a:blip>
          <a:stretch>
            <a:fillRect/>
          </a:stretch>
        </p:blipFill>
        <p:spPr>
          <a:xfrm>
            <a:off x="4242537" y="3844398"/>
            <a:ext cx="4507026" cy="792549"/>
          </a:xfrm>
          <a:prstGeom prst="rect">
            <a:avLst/>
          </a:prstGeom>
        </p:spPr>
      </p:pic>
    </p:spTree>
    <p:extLst>
      <p:ext uri="{BB962C8B-B14F-4D97-AF65-F5344CB8AC3E}">
        <p14:creationId xmlns:p14="http://schemas.microsoft.com/office/powerpoint/2010/main" val="193394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0D2E3B80-8427-A1BE-B823-44751E189BB0}"/>
              </a:ext>
            </a:extLst>
          </p:cNvPr>
          <p:cNvPicPr>
            <a:picLocks noChangeAspect="1"/>
          </p:cNvPicPr>
          <p:nvPr/>
        </p:nvPicPr>
        <p:blipFill>
          <a:blip r:embed="rId2">
            <a:biLevel thresh="75000"/>
          </a:blip>
          <a:stretch>
            <a:fillRect/>
          </a:stretch>
        </p:blipFill>
        <p:spPr>
          <a:xfrm>
            <a:off x="2928373" y="1435874"/>
            <a:ext cx="5024755" cy="871080"/>
          </a:xfrm>
          <a:prstGeom prst="rect">
            <a:avLst/>
          </a:prstGeom>
        </p:spPr>
      </p:pic>
      <p:sp>
        <p:nvSpPr>
          <p:cNvPr id="2" name="标题 1"/>
          <p:cNvSpPr>
            <a:spLocks noGrp="1"/>
          </p:cNvSpPr>
          <p:nvPr>
            <p:ph type="title"/>
          </p:nvPr>
        </p:nvSpPr>
        <p:spPr/>
        <p:txBody>
          <a:bodyPr/>
          <a:lstStyle/>
          <a:p>
            <a:r>
              <a:rPr lang="zh-CN" altLang="en-US" dirty="0"/>
              <a:t>软间隔支持向量机</a:t>
            </a:r>
          </a:p>
        </p:txBody>
      </p:sp>
      <p:sp>
        <p:nvSpPr>
          <p:cNvPr id="10" name="内容占位符 3"/>
          <p:cNvSpPr txBox="1">
            <a:spLocks/>
          </p:cNvSpPr>
          <p:nvPr/>
        </p:nvSpPr>
        <p:spPr>
          <a:xfrm>
            <a:off x="2378816" y="1645847"/>
            <a:ext cx="1353857"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原始问题</a:t>
            </a:r>
          </a:p>
        </p:txBody>
      </p:sp>
      <p:sp>
        <p:nvSpPr>
          <p:cNvPr id="11" name="内容占位符 3"/>
          <p:cNvSpPr txBox="1">
            <a:spLocks/>
          </p:cNvSpPr>
          <p:nvPr/>
        </p:nvSpPr>
        <p:spPr>
          <a:xfrm>
            <a:off x="2378815" y="3121013"/>
            <a:ext cx="1353857"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对偶问题</a:t>
            </a:r>
          </a:p>
        </p:txBody>
      </p:sp>
      <p:sp>
        <p:nvSpPr>
          <p:cNvPr id="13" name="矩形 12"/>
          <p:cNvSpPr/>
          <p:nvPr/>
        </p:nvSpPr>
        <p:spPr>
          <a:xfrm>
            <a:off x="2615691" y="5047314"/>
            <a:ext cx="7328308" cy="83099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2400" dirty="0"/>
              <a:t>根据</a:t>
            </a:r>
            <a:r>
              <a:rPr lang="en-US" altLang="zh-CN" sz="2400" dirty="0"/>
              <a:t>KKT</a:t>
            </a:r>
            <a:r>
              <a:rPr lang="zh-CN" altLang="en-US" sz="2400" dirty="0"/>
              <a:t>条件可推得最终模型仅与支持向量有关</a:t>
            </a:r>
            <a:r>
              <a:rPr lang="en-US" altLang="zh-CN" sz="2400" dirty="0"/>
              <a:t>, </a:t>
            </a:r>
            <a:r>
              <a:rPr lang="zh-CN" altLang="en-US" sz="2400" dirty="0"/>
              <a:t>也即</a:t>
            </a:r>
            <a:r>
              <a:rPr lang="en-US" altLang="zh-CN" sz="2400" dirty="0"/>
              <a:t>hinge</a:t>
            </a:r>
            <a:r>
              <a:rPr lang="zh-CN" altLang="en-US" sz="2400" dirty="0"/>
              <a:t>损失函数依然保持了支持向量机解的</a:t>
            </a:r>
            <a:r>
              <a:rPr lang="zh-CN" altLang="en-US" sz="2400" dirty="0">
                <a:solidFill>
                  <a:schemeClr val="tx2"/>
                </a:solidFill>
              </a:rPr>
              <a:t>稀疏性</a:t>
            </a:r>
            <a:r>
              <a:rPr lang="en-US" altLang="zh-CN" sz="2400" dirty="0"/>
              <a:t>.</a:t>
            </a:r>
            <a:endParaRPr lang="zh-CN" altLang="en-US" sz="2200" dirty="0">
              <a:latin typeface="Verdana" panose="020B0604030504040204" pitchFamily="34" charset="0"/>
              <a:ea typeface="幼圆" panose="02010509060101010101" pitchFamily="49"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0087" y="2959993"/>
            <a:ext cx="6163590" cy="1896020"/>
          </a:xfrm>
          <a:prstGeom prst="rect">
            <a:avLst/>
          </a:prstGeom>
        </p:spPr>
      </p:pic>
      <p:pic>
        <p:nvPicPr>
          <p:cNvPr id="14" name="图片 13">
            <a:extLst>
              <a:ext uri="{FF2B5EF4-FFF2-40B4-BE49-F238E27FC236}">
                <a16:creationId xmlns:a16="http://schemas.microsoft.com/office/drawing/2014/main" id="{24DE24B9-DD16-1B64-50D5-62CAEBEDEC02}"/>
              </a:ext>
            </a:extLst>
          </p:cNvPr>
          <p:cNvPicPr>
            <a:picLocks noChangeAspect="1"/>
          </p:cNvPicPr>
          <p:nvPr/>
        </p:nvPicPr>
        <p:blipFill>
          <a:blip r:embed="rId4">
            <a:biLevel thresh="75000"/>
          </a:blip>
          <a:stretch>
            <a:fillRect/>
          </a:stretch>
        </p:blipFill>
        <p:spPr>
          <a:xfrm>
            <a:off x="4756601" y="2074135"/>
            <a:ext cx="4507026" cy="792549"/>
          </a:xfrm>
          <a:prstGeom prst="rect">
            <a:avLst/>
          </a:prstGeom>
        </p:spPr>
      </p:pic>
    </p:spTree>
    <p:extLst>
      <p:ext uri="{BB962C8B-B14F-4D97-AF65-F5344CB8AC3E}">
        <p14:creationId xmlns:p14="http://schemas.microsoft.com/office/powerpoint/2010/main" val="80289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正则化</a:t>
            </a:r>
          </a:p>
        </p:txBody>
      </p:sp>
      <p:sp>
        <p:nvSpPr>
          <p:cNvPr id="3" name="内容占位符 2"/>
          <p:cNvSpPr>
            <a:spLocks noGrp="1"/>
          </p:cNvSpPr>
          <p:nvPr>
            <p:ph idx="1"/>
          </p:nvPr>
        </p:nvSpPr>
        <p:spPr>
          <a:xfrm>
            <a:off x="1784350" y="1158536"/>
            <a:ext cx="8616950" cy="5332416"/>
          </a:xfrm>
        </p:spPr>
        <p:txBody>
          <a:bodyPr>
            <a:normAutofit/>
          </a:bodyPr>
          <a:lstStyle/>
          <a:p>
            <a:r>
              <a:rPr lang="zh-CN" altLang="en-US" dirty="0"/>
              <a:t>支持向量机学习模型的更一般形式</a:t>
            </a:r>
            <a:br>
              <a:rPr lang="en-US" altLang="zh-CN" dirty="0"/>
            </a:br>
            <a:br>
              <a:rPr lang="en-US" altLang="zh-CN" dirty="0"/>
            </a:br>
            <a:br>
              <a:rPr lang="en-US" altLang="zh-CN" dirty="0"/>
            </a:br>
            <a:br>
              <a:rPr lang="en-US" altLang="zh-CN" dirty="0"/>
            </a:br>
            <a:br>
              <a:rPr lang="en-US" altLang="zh-CN" dirty="0"/>
            </a:br>
            <a:endParaRPr lang="en-US" altLang="zh-CN" dirty="0"/>
          </a:p>
          <a:p>
            <a:pPr marL="0" indent="0">
              <a:buNone/>
            </a:pPr>
            <a:endParaRPr lang="en-US" altLang="zh-CN" dirty="0"/>
          </a:p>
          <a:p>
            <a:endParaRPr lang="en-US" altLang="zh-CN" dirty="0"/>
          </a:p>
          <a:p>
            <a:r>
              <a:rPr lang="zh-CN" altLang="en-US" dirty="0"/>
              <a:t>通过替换上面两个部分</a:t>
            </a:r>
            <a:r>
              <a:rPr lang="en-US" altLang="zh-CN" dirty="0"/>
              <a:t>, </a:t>
            </a:r>
            <a:r>
              <a:rPr lang="zh-CN" altLang="en-US" dirty="0"/>
              <a:t>可以得到许多其他学习模型</a:t>
            </a:r>
            <a:endParaRPr lang="en-US" altLang="zh-CN" dirty="0"/>
          </a:p>
          <a:p>
            <a:pPr lvl="1"/>
            <a:r>
              <a:rPr lang="zh-CN" altLang="en-US" dirty="0"/>
              <a:t>对数几率回归</a:t>
            </a:r>
            <a:r>
              <a:rPr lang="en-US" altLang="zh-CN" dirty="0"/>
              <a:t>(Logistic Regression)</a:t>
            </a:r>
          </a:p>
          <a:p>
            <a:pPr lvl="1"/>
            <a:r>
              <a:rPr lang="zh-CN" altLang="en-US" dirty="0"/>
              <a:t>最小绝对收缩选择算子</a:t>
            </a:r>
            <a:r>
              <a:rPr lang="en-US" altLang="zh-CN" dirty="0"/>
              <a:t>(LASSO)</a:t>
            </a:r>
          </a:p>
          <a:p>
            <a:pPr lvl="1"/>
            <a:r>
              <a:rPr lang="en-US" altLang="zh-CN" dirty="0"/>
              <a:t>……</a:t>
            </a:r>
          </a:p>
        </p:txBody>
      </p:sp>
      <p:sp>
        <p:nvSpPr>
          <p:cNvPr id="7" name="矩形 6"/>
          <p:cNvSpPr/>
          <p:nvPr/>
        </p:nvSpPr>
        <p:spPr>
          <a:xfrm>
            <a:off x="3880835" y="2866649"/>
            <a:ext cx="2073498" cy="70788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2000" dirty="0"/>
              <a:t>结构风险</a:t>
            </a:r>
            <a:r>
              <a:rPr lang="en-US" altLang="zh-CN" sz="2000" dirty="0"/>
              <a:t>, </a:t>
            </a:r>
            <a:r>
              <a:rPr lang="zh-CN" altLang="en-US" sz="2000" dirty="0"/>
              <a:t>描述模型的某些性质</a:t>
            </a:r>
            <a:endParaRPr lang="zh-CN" altLang="en-US" sz="2000" dirty="0">
              <a:latin typeface="Verdana" panose="020B0604030504040204" pitchFamily="34" charset="0"/>
              <a:ea typeface="幼圆" panose="02010509060101010101" pitchFamily="49" charset="-122"/>
            </a:endParaRPr>
          </a:p>
        </p:txBody>
      </p:sp>
      <p:sp>
        <p:nvSpPr>
          <p:cNvPr id="8" name="矩形 7"/>
          <p:cNvSpPr/>
          <p:nvPr/>
        </p:nvSpPr>
        <p:spPr>
          <a:xfrm>
            <a:off x="6459315" y="2866649"/>
            <a:ext cx="2650341" cy="70788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2000" dirty="0"/>
              <a:t>经验风险</a:t>
            </a:r>
            <a:r>
              <a:rPr lang="en-US" altLang="zh-CN" sz="2000" dirty="0"/>
              <a:t>, </a:t>
            </a:r>
            <a:r>
              <a:rPr lang="zh-CN" altLang="en-US" sz="2000" dirty="0"/>
              <a:t>描述模型与训练数据的契合程度</a:t>
            </a:r>
            <a:endParaRPr lang="zh-CN" altLang="en-US" sz="2000" dirty="0">
              <a:latin typeface="Verdana" panose="020B0604030504040204" pitchFamily="34" charset="0"/>
              <a:ea typeface="幼圆" panose="02010509060101010101" pitchFamily="49" charset="-122"/>
            </a:endParaRPr>
          </a:p>
        </p:txBody>
      </p:sp>
      <p:sp>
        <p:nvSpPr>
          <p:cNvPr id="4" name="下箭头 3"/>
          <p:cNvSpPr/>
          <p:nvPr/>
        </p:nvSpPr>
        <p:spPr>
          <a:xfrm rot="10800000">
            <a:off x="5427263" y="2453984"/>
            <a:ext cx="286603" cy="2320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rot="10800000">
            <a:off x="7082475" y="2453984"/>
            <a:ext cx="286603" cy="2320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2720" y="1728242"/>
            <a:ext cx="3158002" cy="719390"/>
          </a:xfrm>
          <a:prstGeom prst="rect">
            <a:avLst/>
          </a:prstGeom>
        </p:spPr>
      </p:pic>
      <p:pic>
        <p:nvPicPr>
          <p:cNvPr id="9" name="图片 8">
            <a:extLst>
              <a:ext uri="{FF2B5EF4-FFF2-40B4-BE49-F238E27FC236}">
                <a16:creationId xmlns:a16="http://schemas.microsoft.com/office/drawing/2014/main" id="{6FCAECFB-0621-2F4B-4A5E-FF2E512ED155}"/>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713866" y="220173"/>
            <a:ext cx="5980694" cy="865707"/>
          </a:xfrm>
          <a:prstGeom prst="rect">
            <a:avLst/>
          </a:prstGeom>
        </p:spPr>
      </p:pic>
    </p:spTree>
    <p:extLst>
      <p:ext uri="{BB962C8B-B14F-4D97-AF65-F5344CB8AC3E}">
        <p14:creationId xmlns:p14="http://schemas.microsoft.com/office/powerpoint/2010/main" val="84521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4"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64299" y="78478"/>
            <a:ext cx="7886700" cy="570310"/>
          </a:xfrm>
        </p:spPr>
        <p:txBody>
          <a:bodyPr vert="horz" lIns="91440" tIns="45720" rIns="91440" bIns="45720" rtlCol="0" anchor="ctr">
            <a:normAutofit fontScale="90000"/>
          </a:bodyPr>
          <a:lstStyle/>
          <a:p>
            <a:r>
              <a:rPr altLang="en-US" dirty="0" err="1"/>
              <a:t>基本原理</a:t>
            </a:r>
            <a:endParaRPr altLang="zh-CN" dirty="0"/>
          </a:p>
        </p:txBody>
      </p:sp>
      <p:pic>
        <p:nvPicPr>
          <p:cNvPr id="1843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16314" y="1386250"/>
            <a:ext cx="7020461" cy="468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内容占位符 2"/>
          <p:cNvSpPr>
            <a:spLocks noGrp="1"/>
          </p:cNvSpPr>
          <p:nvPr>
            <p:ph idx="1"/>
          </p:nvPr>
        </p:nvSpPr>
        <p:spPr>
          <a:xfrm>
            <a:off x="1325387" y="1534715"/>
            <a:ext cx="2184848" cy="3788569"/>
          </a:xfrm>
        </p:spPr>
        <p:txBody>
          <a:bodyPr>
            <a:noAutofit/>
          </a:bodyPr>
          <a:lstStyle/>
          <a:p>
            <a:pPr eaLnBrk="1" hangingPunct="1">
              <a:lnSpc>
                <a:spcPct val="150000"/>
              </a:lnSpc>
            </a:pPr>
            <a:r>
              <a:rPr altLang="en-US" sz="3200" dirty="0">
                <a:latin typeface="+mn-ea"/>
                <a:ea typeface="+mn-ea"/>
              </a:rPr>
              <a:t>某人高</a:t>
            </a:r>
            <a:r>
              <a:rPr lang="en-US" altLang="zh-CN" sz="3200" dirty="0">
                <a:latin typeface="+mn-ea"/>
                <a:ea typeface="+mn-ea"/>
              </a:rPr>
              <a:t>175</a:t>
            </a:r>
            <a:r>
              <a:rPr altLang="en-US" sz="3200" dirty="0">
                <a:latin typeface="+mn-ea"/>
                <a:ea typeface="+mn-ea"/>
              </a:rPr>
              <a:t>厘米，重</a:t>
            </a:r>
            <a:r>
              <a:rPr lang="en-US" altLang="zh-CN" sz="3200" dirty="0">
                <a:latin typeface="+mn-ea"/>
                <a:ea typeface="+mn-ea"/>
              </a:rPr>
              <a:t>80</a:t>
            </a:r>
            <a:r>
              <a:rPr altLang="en-US" sz="3200" dirty="0">
                <a:latin typeface="+mn-ea"/>
                <a:ea typeface="+mn-ea"/>
              </a:rPr>
              <a:t>公斤。</a:t>
            </a:r>
            <a:endParaRPr lang="en-US" altLang="zh-CN" sz="3200" dirty="0">
              <a:latin typeface="+mn-ea"/>
              <a:ea typeface="+mn-ea"/>
            </a:endParaRPr>
          </a:p>
          <a:p>
            <a:pPr eaLnBrk="1" hangingPunct="1">
              <a:lnSpc>
                <a:spcPct val="150000"/>
              </a:lnSpc>
            </a:pPr>
            <a:r>
              <a:rPr altLang="en-US" sz="3200" dirty="0">
                <a:latin typeface="+mn-ea"/>
                <a:ea typeface="+mn-ea"/>
              </a:rPr>
              <a:t>是男性还是女性呢？</a:t>
            </a:r>
            <a:br>
              <a:rPr altLang="en-US" sz="3200" dirty="0">
                <a:latin typeface="+mn-ea"/>
                <a:ea typeface="+mn-ea"/>
              </a:rPr>
            </a:br>
            <a:endParaRPr altLang="en-US" sz="3200" dirty="0">
              <a:latin typeface="+mn-ea"/>
              <a:ea typeface="+mn-ea"/>
            </a:endParaRPr>
          </a:p>
          <a:p>
            <a:pPr eaLnBrk="1" hangingPunct="1">
              <a:lnSpc>
                <a:spcPct val="150000"/>
              </a:lnSpc>
            </a:pPr>
            <a:endParaRPr altLang="en-US" sz="3200" dirty="0">
              <a:latin typeface="+mn-ea"/>
              <a:ea typeface="+mn-ea"/>
            </a:endParaRPr>
          </a:p>
        </p:txBody>
      </p:sp>
    </p:spTree>
    <p:extLst>
      <p:ext uri="{BB962C8B-B14F-4D97-AF65-F5344CB8AC3E}">
        <p14:creationId xmlns:p14="http://schemas.microsoft.com/office/powerpoint/2010/main" val="33805900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D1BC0C-127F-0F57-77E2-0E5E1E4ECCA1}"/>
              </a:ext>
            </a:extLst>
          </p:cNvPr>
          <p:cNvSpPr>
            <a:spLocks noGrp="1"/>
          </p:cNvSpPr>
          <p:nvPr>
            <p:ph type="title"/>
          </p:nvPr>
        </p:nvSpPr>
        <p:spPr/>
        <p:txBody>
          <a:bodyPr/>
          <a:lstStyle/>
          <a:p>
            <a:r>
              <a:rPr lang="zh-CN" altLang="en-US" dirty="0"/>
              <a:t>关于正则化</a:t>
            </a:r>
          </a:p>
        </p:txBody>
      </p:sp>
      <p:sp>
        <p:nvSpPr>
          <p:cNvPr id="4" name="文本框 3">
            <a:extLst>
              <a:ext uri="{FF2B5EF4-FFF2-40B4-BE49-F238E27FC236}">
                <a16:creationId xmlns:a16="http://schemas.microsoft.com/office/drawing/2014/main" id="{749A31DD-C7BC-368B-306B-0826E73CE2E0}"/>
              </a:ext>
            </a:extLst>
          </p:cNvPr>
          <p:cNvSpPr txBox="1"/>
          <p:nvPr/>
        </p:nvSpPr>
        <p:spPr>
          <a:xfrm>
            <a:off x="533279" y="850901"/>
            <a:ext cx="10329454" cy="1717073"/>
          </a:xfrm>
          <a:prstGeom prst="rect">
            <a:avLst/>
          </a:prstGeom>
          <a:noFill/>
          <a:ln>
            <a:solidFill>
              <a:schemeClr val="accent1"/>
            </a:solidFill>
          </a:ln>
        </p:spPr>
        <p:txBody>
          <a:bodyPr wrap="square">
            <a:spAutoFit/>
          </a:bodyPr>
          <a:lstStyle/>
          <a:p>
            <a:pPr algn="l">
              <a:lnSpc>
                <a:spcPct val="150000"/>
              </a:lnSpc>
            </a:pPr>
            <a:r>
              <a:rPr lang="zh-CN" altLang="en-US" i="0" dirty="0">
                <a:effectLst/>
                <a:latin typeface="方正粗黑宋简体" panose="02000000000000000000" pitchFamily="2" charset="-122"/>
                <a:ea typeface="方正粗黑宋简体" panose="02000000000000000000" pitchFamily="2" charset="-122"/>
              </a:rPr>
              <a:t>什么是</a:t>
            </a:r>
            <a:r>
              <a:rPr lang="zh-CN" altLang="en-US" i="0" u="none" strike="noStrike" dirty="0">
                <a:effectLst/>
                <a:latin typeface="方正粗黑宋简体" panose="02000000000000000000" pitchFamily="2" charset="-122"/>
                <a:ea typeface="方正粗黑宋简体" panose="02000000000000000000" pitchFamily="2" charset="-122"/>
                <a:hlinkClick r:id="rId2">
                  <a:extLst>
                    <a:ext uri="{A12FA001-AC4F-418D-AE19-62706E023703}">
                      <ahyp:hlinkClr xmlns:ahyp="http://schemas.microsoft.com/office/drawing/2018/hyperlinkcolor" val="tx"/>
                    </a:ext>
                  </a:extLst>
                </a:hlinkClick>
              </a:rPr>
              <a:t>正则化</a:t>
            </a:r>
            <a:r>
              <a:rPr lang="zh-CN" altLang="en-US" i="0" dirty="0">
                <a:effectLst/>
                <a:latin typeface="方正粗黑宋简体" panose="02000000000000000000" pitchFamily="2" charset="-122"/>
                <a:ea typeface="方正粗黑宋简体" panose="02000000000000000000" pitchFamily="2" charset="-122"/>
              </a:rPr>
              <a:t>？</a:t>
            </a:r>
          </a:p>
          <a:p>
            <a:pPr algn="l">
              <a:lnSpc>
                <a:spcPct val="150000"/>
              </a:lnSpc>
            </a:pPr>
            <a:r>
              <a:rPr lang="en-US" altLang="zh-CN" i="0" dirty="0">
                <a:effectLst/>
                <a:latin typeface="方正粗黑宋简体" panose="02000000000000000000" pitchFamily="2" charset="-122"/>
                <a:ea typeface="方正粗黑宋简体" panose="02000000000000000000" pitchFamily="2" charset="-122"/>
              </a:rPr>
              <a:t>Regularization</a:t>
            </a:r>
            <a:r>
              <a:rPr lang="zh-CN" altLang="en-US" i="0" dirty="0">
                <a:effectLst/>
                <a:latin typeface="方正粗黑宋简体" panose="02000000000000000000" pitchFamily="2" charset="-122"/>
                <a:ea typeface="方正粗黑宋简体" panose="02000000000000000000" pitchFamily="2" charset="-122"/>
              </a:rPr>
              <a:t>，中文翻译过来可以称为正则化，或者是规范化。什么是规则？闭卷考试中不能查书，这就是规则，一个限制。同理，在这里，规则化就是说给</a:t>
            </a:r>
            <a:r>
              <a:rPr lang="zh-CN" altLang="en-US" i="0" u="none" strike="noStrike" dirty="0">
                <a:effectLst/>
                <a:latin typeface="方正粗黑宋简体" panose="02000000000000000000" pitchFamily="2" charset="-122"/>
                <a:ea typeface="方正粗黑宋简体" panose="02000000000000000000" pitchFamily="2" charset="-122"/>
                <a:hlinkClick r:id="rId3">
                  <a:extLst>
                    <a:ext uri="{A12FA001-AC4F-418D-AE19-62706E023703}">
                      <ahyp:hlinkClr xmlns:ahyp="http://schemas.microsoft.com/office/drawing/2018/hyperlinkcolor" val="tx"/>
                    </a:ext>
                  </a:extLst>
                </a:hlinkClick>
              </a:rPr>
              <a:t>损失函数</a:t>
            </a:r>
            <a:r>
              <a:rPr lang="zh-CN" altLang="en-US" i="0" dirty="0">
                <a:effectLst/>
                <a:latin typeface="方正粗黑宋简体" panose="02000000000000000000" pitchFamily="2" charset="-122"/>
                <a:ea typeface="方正粗黑宋简体" panose="02000000000000000000" pitchFamily="2" charset="-122"/>
              </a:rPr>
              <a:t>加上一些限制，通过这种规则去规范他们再接下来的循环迭代中，不要自我膨胀。</a:t>
            </a:r>
          </a:p>
        </p:txBody>
      </p:sp>
      <p:sp>
        <p:nvSpPr>
          <p:cNvPr id="5" name="Rectangle 1">
            <a:extLst>
              <a:ext uri="{FF2B5EF4-FFF2-40B4-BE49-F238E27FC236}">
                <a16:creationId xmlns:a16="http://schemas.microsoft.com/office/drawing/2014/main" id="{3E49B094-C5AA-0767-7403-829C34CE4A50}"/>
              </a:ext>
            </a:extLst>
          </p:cNvPr>
          <p:cNvSpPr>
            <a:spLocks noChangeArrowheads="1"/>
          </p:cNvSpPr>
          <p:nvPr/>
        </p:nvSpPr>
        <p:spPr bwMode="auto">
          <a:xfrm>
            <a:off x="533278" y="2702781"/>
            <a:ext cx="10515600" cy="1587246"/>
          </a:xfrm>
          <a:prstGeom prst="rect">
            <a:avLst/>
          </a:prstGeom>
          <a:solidFill>
            <a:schemeClr val="bg1"/>
          </a:solidFill>
          <a:ln>
            <a:solidFill>
              <a:schemeClr val="accent1"/>
            </a:solidFill>
          </a:ln>
          <a:effectLst/>
        </p:spPr>
        <p:txBody>
          <a:bodyPr vert="horz" wrap="square" lIns="0" tIns="50784" rIns="0" bIns="10156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1" i="0" u="none" strike="noStrike" cap="none" normalizeH="0" baseline="0" dirty="0">
                <a:ln>
                  <a:noFill/>
                </a:ln>
                <a:effectLst/>
                <a:latin typeface="方正粗黑宋简体" panose="02000000000000000000" pitchFamily="2" charset="-122"/>
                <a:ea typeface="方正粗黑宋简体" panose="02000000000000000000" pitchFamily="2" charset="-122"/>
              </a:rPr>
              <a:t>为什么需要正则化？</a:t>
            </a: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effectLst/>
                <a:latin typeface="方正粗黑宋简体" panose="02000000000000000000" pitchFamily="2" charset="-122"/>
                <a:ea typeface="方正粗黑宋简体" panose="02000000000000000000" pitchFamily="2" charset="-122"/>
              </a:rPr>
              <a:t>我们首先回顾一下模型训练的过程，模型参数的训练实际上就是一个不断迭代，寻找到一个方程                来拟合数据集。然而到这里，我们只知道需要去拟合训练集，但拟合的最佳程度我们并没有讨论过。看看下面</a:t>
            </a:r>
            <a:r>
              <a:rPr kumimoji="0" lang="zh-CN" altLang="zh-CN" sz="1600" b="1" i="0" u="none" strike="noStrike" cap="none" normalizeH="0" baseline="0" dirty="0">
                <a:ln>
                  <a:noFill/>
                </a:ln>
                <a:effectLst/>
                <a:latin typeface="方正粗黑宋简体" panose="02000000000000000000" pitchFamily="2" charset="-122"/>
                <a:ea typeface="方正粗黑宋简体" panose="02000000000000000000" pitchFamily="2" charset="-122"/>
              </a:rPr>
              <a:t>回归模型</a:t>
            </a:r>
            <a:r>
              <a:rPr kumimoji="0" lang="zh-CN" altLang="zh-CN" sz="1600" b="0" i="0" u="none" strike="noStrike" cap="none" normalizeH="0" baseline="0" dirty="0">
                <a:ln>
                  <a:noFill/>
                </a:ln>
                <a:effectLst/>
                <a:latin typeface="方正粗黑宋简体" panose="02000000000000000000" pitchFamily="2" charset="-122"/>
                <a:ea typeface="方正粗黑宋简体" panose="02000000000000000000" pitchFamily="2" charset="-122"/>
              </a:rPr>
              <a:t>的拟合程度，看看能发现什么。</a:t>
            </a:r>
          </a:p>
        </p:txBody>
      </p:sp>
      <p:pic>
        <p:nvPicPr>
          <p:cNvPr id="1026" name="Picture 2" descr="H_{\theta}(x)">
            <a:extLst>
              <a:ext uri="{FF2B5EF4-FFF2-40B4-BE49-F238E27FC236}">
                <a16:creationId xmlns:a16="http://schemas.microsoft.com/office/drawing/2014/main" id="{79950657-8580-A996-FD23-26E3CA2EB1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8083" y="3198248"/>
            <a:ext cx="550681" cy="23250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75DCB920-FB06-0CE2-604B-8DF25B1C8A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706" y="4290027"/>
            <a:ext cx="7764158" cy="2290249"/>
          </a:xfrm>
          <a:prstGeom prst="rect">
            <a:avLst/>
          </a:prstGeom>
        </p:spPr>
      </p:pic>
    </p:spTree>
    <p:extLst>
      <p:ext uri="{BB962C8B-B14F-4D97-AF65-F5344CB8AC3E}">
        <p14:creationId xmlns:p14="http://schemas.microsoft.com/office/powerpoint/2010/main" val="30416468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FAB18C9-8362-9CAF-3436-77A78DAE0708}"/>
              </a:ext>
            </a:extLst>
          </p:cNvPr>
          <p:cNvSpPr txBox="1"/>
          <p:nvPr/>
        </p:nvSpPr>
        <p:spPr>
          <a:xfrm>
            <a:off x="499655" y="430441"/>
            <a:ext cx="7285808" cy="461665"/>
          </a:xfrm>
          <a:prstGeom prst="rect">
            <a:avLst/>
          </a:prstGeom>
          <a:noFill/>
        </p:spPr>
        <p:txBody>
          <a:bodyPr wrap="square">
            <a:spAutoFit/>
          </a:bodyPr>
          <a:lstStyle/>
          <a:p>
            <a:r>
              <a:rPr lang="zh-CN" altLang="en-US" sz="2400" b="0" i="0" dirty="0">
                <a:effectLst/>
                <a:latin typeface="方正粗黑宋简体" panose="02000000000000000000" pitchFamily="2" charset="-122"/>
                <a:ea typeface="方正粗黑宋简体" panose="02000000000000000000" pitchFamily="2" charset="-122"/>
              </a:rPr>
              <a:t>同样，在</a:t>
            </a:r>
            <a:r>
              <a:rPr lang="zh-CN" altLang="en-US" sz="2400" b="1" i="0" dirty="0">
                <a:effectLst/>
                <a:latin typeface="方正粗黑宋简体" panose="02000000000000000000" pitchFamily="2" charset="-122"/>
                <a:ea typeface="方正粗黑宋简体" panose="02000000000000000000" pitchFamily="2" charset="-122"/>
              </a:rPr>
              <a:t>分类模型</a:t>
            </a:r>
            <a:r>
              <a:rPr lang="zh-CN" altLang="en-US" sz="2400" b="0" i="0" dirty="0">
                <a:effectLst/>
                <a:latin typeface="方正粗黑宋简体" panose="02000000000000000000" pitchFamily="2" charset="-122"/>
                <a:ea typeface="方正粗黑宋简体" panose="02000000000000000000" pitchFamily="2" charset="-122"/>
              </a:rPr>
              <a:t>中也存在过拟合与欠拟合的情况。</a:t>
            </a:r>
            <a:endParaRPr lang="zh-CN" altLang="en-US" sz="2400" dirty="0">
              <a:latin typeface="方正粗黑宋简体" panose="02000000000000000000" pitchFamily="2" charset="-122"/>
              <a:ea typeface="方正粗黑宋简体" panose="02000000000000000000" pitchFamily="2" charset="-122"/>
            </a:endParaRPr>
          </a:p>
        </p:txBody>
      </p:sp>
      <p:pic>
        <p:nvPicPr>
          <p:cNvPr id="6" name="图片 5">
            <a:extLst>
              <a:ext uri="{FF2B5EF4-FFF2-40B4-BE49-F238E27FC236}">
                <a16:creationId xmlns:a16="http://schemas.microsoft.com/office/drawing/2014/main" id="{C414749D-EE53-6D3A-6459-B630E63E85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098" y="892106"/>
            <a:ext cx="7068366" cy="2200045"/>
          </a:xfrm>
          <a:prstGeom prst="rect">
            <a:avLst/>
          </a:prstGeom>
        </p:spPr>
      </p:pic>
      <p:sp>
        <p:nvSpPr>
          <p:cNvPr id="8" name="文本框 7">
            <a:extLst>
              <a:ext uri="{FF2B5EF4-FFF2-40B4-BE49-F238E27FC236}">
                <a16:creationId xmlns:a16="http://schemas.microsoft.com/office/drawing/2014/main" id="{8C71E862-90AE-B084-3BBD-FA8B7B96259E}"/>
              </a:ext>
            </a:extLst>
          </p:cNvPr>
          <p:cNvSpPr txBox="1"/>
          <p:nvPr/>
        </p:nvSpPr>
        <p:spPr>
          <a:xfrm>
            <a:off x="591639" y="3032128"/>
            <a:ext cx="8304167" cy="1717073"/>
          </a:xfrm>
          <a:prstGeom prst="rect">
            <a:avLst/>
          </a:prstGeom>
          <a:noFill/>
          <a:ln>
            <a:solidFill>
              <a:schemeClr val="accent1"/>
            </a:solidFill>
          </a:ln>
        </p:spPr>
        <p:txBody>
          <a:bodyPr wrap="square">
            <a:spAutoFit/>
          </a:bodyPr>
          <a:lstStyle/>
          <a:p>
            <a:pPr algn="l">
              <a:lnSpc>
                <a:spcPct val="150000"/>
              </a:lnSpc>
            </a:pPr>
            <a:r>
              <a:rPr lang="zh-CN" altLang="en-US" b="1" i="0" dirty="0">
                <a:effectLst/>
                <a:latin typeface="方正粗黑宋简体" panose="02000000000000000000" pitchFamily="2" charset="-122"/>
                <a:ea typeface="方正粗黑宋简体" panose="02000000000000000000" pitchFamily="2" charset="-122"/>
              </a:rPr>
              <a:t>总结一下：</a:t>
            </a:r>
            <a:endParaRPr lang="zh-CN" altLang="en-US" b="0" i="0" dirty="0">
              <a:effectLst/>
              <a:latin typeface="方正粗黑宋简体" panose="02000000000000000000" pitchFamily="2" charset="-122"/>
              <a:ea typeface="方正粗黑宋简体" panose="02000000000000000000" pitchFamily="2" charset="-122"/>
            </a:endParaRPr>
          </a:p>
          <a:p>
            <a:pPr algn="l">
              <a:lnSpc>
                <a:spcPct val="150000"/>
              </a:lnSpc>
              <a:buFont typeface="+mj-lt"/>
              <a:buAutoNum type="arabicPeriod"/>
            </a:pPr>
            <a:r>
              <a:rPr lang="zh-CN" altLang="en-US" b="0" i="0" dirty="0">
                <a:effectLst/>
                <a:latin typeface="方正粗黑宋简体" panose="02000000000000000000" pitchFamily="2" charset="-122"/>
                <a:ea typeface="方正粗黑宋简体" panose="02000000000000000000" pitchFamily="2" charset="-122"/>
              </a:rPr>
              <a:t>欠拟合：泛化能力差，训练样本集准确率低，测试样本集准确率低。</a:t>
            </a:r>
          </a:p>
          <a:p>
            <a:pPr algn="l">
              <a:lnSpc>
                <a:spcPct val="150000"/>
              </a:lnSpc>
              <a:buFont typeface="+mj-lt"/>
              <a:buAutoNum type="arabicPeriod"/>
            </a:pPr>
            <a:r>
              <a:rPr lang="zh-CN" altLang="en-US" b="0" i="0" dirty="0">
                <a:effectLst/>
                <a:latin typeface="方正粗黑宋简体" panose="02000000000000000000" pitchFamily="2" charset="-122"/>
                <a:ea typeface="方正粗黑宋简体" panose="02000000000000000000" pitchFamily="2" charset="-122"/>
              </a:rPr>
              <a:t>过拟合：泛化能力差，训练样本集准确率高，测试样本集准确率低。</a:t>
            </a:r>
          </a:p>
          <a:p>
            <a:pPr algn="l">
              <a:lnSpc>
                <a:spcPct val="150000"/>
              </a:lnSpc>
              <a:buFont typeface="+mj-lt"/>
              <a:buAutoNum type="arabicPeriod"/>
            </a:pPr>
            <a:r>
              <a:rPr lang="zh-CN" altLang="en-US" b="0" i="0" dirty="0">
                <a:effectLst/>
                <a:latin typeface="方正粗黑宋简体" panose="02000000000000000000" pitchFamily="2" charset="-122"/>
                <a:ea typeface="方正粗黑宋简体" panose="02000000000000000000" pitchFamily="2" charset="-122"/>
              </a:rPr>
              <a:t>合适的拟合程度：泛化能力强，训练样本集准确率高，测试样本集准确率高</a:t>
            </a:r>
          </a:p>
        </p:txBody>
      </p:sp>
      <p:sp>
        <p:nvSpPr>
          <p:cNvPr id="10" name="文本框 9">
            <a:extLst>
              <a:ext uri="{FF2B5EF4-FFF2-40B4-BE49-F238E27FC236}">
                <a16:creationId xmlns:a16="http://schemas.microsoft.com/office/drawing/2014/main" id="{90D9C0C6-1033-5AF4-8FD3-4AC77C69A08E}"/>
              </a:ext>
            </a:extLst>
          </p:cNvPr>
          <p:cNvSpPr txBox="1"/>
          <p:nvPr/>
        </p:nvSpPr>
        <p:spPr>
          <a:xfrm>
            <a:off x="499655" y="4845728"/>
            <a:ext cx="9654811" cy="1717073"/>
          </a:xfrm>
          <a:prstGeom prst="rect">
            <a:avLst/>
          </a:prstGeom>
          <a:noFill/>
          <a:ln>
            <a:solidFill>
              <a:schemeClr val="accent1"/>
            </a:solidFill>
          </a:ln>
        </p:spPr>
        <p:txBody>
          <a:bodyPr wrap="square">
            <a:spAutoFit/>
          </a:bodyPr>
          <a:lstStyle/>
          <a:p>
            <a:pPr algn="l">
              <a:lnSpc>
                <a:spcPct val="150000"/>
              </a:lnSpc>
            </a:pPr>
            <a:r>
              <a:rPr lang="zh-CN" altLang="en-US" i="0" dirty="0">
                <a:solidFill>
                  <a:schemeClr val="accent6">
                    <a:lumMod val="75000"/>
                    <a:lumOff val="25000"/>
                  </a:schemeClr>
                </a:solidFill>
                <a:effectLst/>
                <a:latin typeface="方正粗黑宋简体" panose="02000000000000000000" pitchFamily="2" charset="-122"/>
                <a:ea typeface="方正粗黑宋简体" panose="02000000000000000000" pitchFamily="2" charset="-122"/>
              </a:rPr>
              <a:t>过拟合的解决办法：</a:t>
            </a:r>
          </a:p>
          <a:p>
            <a:pPr algn="l">
              <a:lnSpc>
                <a:spcPct val="150000"/>
              </a:lnSpc>
              <a:buFont typeface="+mj-lt"/>
              <a:buAutoNum type="arabicPeriod"/>
            </a:pPr>
            <a:r>
              <a:rPr lang="zh-CN" altLang="en-US" i="0" dirty="0">
                <a:solidFill>
                  <a:schemeClr val="accent6">
                    <a:lumMod val="75000"/>
                    <a:lumOff val="25000"/>
                  </a:schemeClr>
                </a:solidFill>
                <a:effectLst/>
                <a:latin typeface="方正粗黑宋简体" panose="02000000000000000000" pitchFamily="2" charset="-122"/>
                <a:ea typeface="方正粗黑宋简体" panose="02000000000000000000" pitchFamily="2" charset="-122"/>
              </a:rPr>
              <a:t>清洗数据</a:t>
            </a:r>
          </a:p>
          <a:p>
            <a:pPr algn="l">
              <a:lnSpc>
                <a:spcPct val="150000"/>
              </a:lnSpc>
              <a:buFont typeface="+mj-lt"/>
              <a:buAutoNum type="arabicPeriod"/>
            </a:pPr>
            <a:r>
              <a:rPr lang="zh-CN" altLang="en-US" i="0" dirty="0">
                <a:solidFill>
                  <a:schemeClr val="accent6">
                    <a:lumMod val="75000"/>
                    <a:lumOff val="25000"/>
                  </a:schemeClr>
                </a:solidFill>
                <a:effectLst/>
                <a:latin typeface="方正粗黑宋简体" panose="02000000000000000000" pitchFamily="2" charset="-122"/>
                <a:ea typeface="方正粗黑宋简体" panose="02000000000000000000" pitchFamily="2" charset="-122"/>
              </a:rPr>
              <a:t>减少模型参数，降低模型复杂度</a:t>
            </a:r>
          </a:p>
          <a:p>
            <a:pPr algn="l">
              <a:lnSpc>
                <a:spcPct val="150000"/>
              </a:lnSpc>
              <a:buFont typeface="+mj-lt"/>
              <a:buAutoNum type="arabicPeriod"/>
            </a:pPr>
            <a:r>
              <a:rPr lang="zh-CN" altLang="en-US" i="0" dirty="0">
                <a:solidFill>
                  <a:schemeClr val="accent6">
                    <a:lumMod val="75000"/>
                    <a:lumOff val="25000"/>
                  </a:schemeClr>
                </a:solidFill>
                <a:effectLst/>
                <a:latin typeface="方正粗黑宋简体" panose="02000000000000000000" pitchFamily="2" charset="-122"/>
                <a:ea typeface="方正粗黑宋简体" panose="02000000000000000000" pitchFamily="2" charset="-122"/>
              </a:rPr>
              <a:t>增加惩罚因子（正则化），保留所有的特征，但是减少参数的大小（</a:t>
            </a:r>
            <a:r>
              <a:rPr lang="en-US" altLang="zh-CN" i="0" dirty="0">
                <a:solidFill>
                  <a:schemeClr val="accent6">
                    <a:lumMod val="75000"/>
                    <a:lumOff val="25000"/>
                  </a:schemeClr>
                </a:solidFill>
                <a:effectLst/>
                <a:latin typeface="方正粗黑宋简体" panose="02000000000000000000" pitchFamily="2" charset="-122"/>
                <a:ea typeface="方正粗黑宋简体" panose="02000000000000000000" pitchFamily="2" charset="-122"/>
              </a:rPr>
              <a:t>magnitude</a:t>
            </a:r>
            <a:r>
              <a:rPr lang="zh-CN" altLang="en-US" i="0" dirty="0">
                <a:solidFill>
                  <a:schemeClr val="accent6">
                    <a:lumMod val="75000"/>
                    <a:lumOff val="25000"/>
                  </a:schemeClr>
                </a:solidFill>
                <a:effectLst/>
                <a:latin typeface="方正粗黑宋简体" panose="02000000000000000000" pitchFamily="2" charset="-122"/>
                <a:ea typeface="方正粗黑宋简体" panose="02000000000000000000" pitchFamily="2" charset="-122"/>
              </a:rPr>
              <a:t>）。</a:t>
            </a:r>
          </a:p>
        </p:txBody>
      </p:sp>
    </p:spTree>
    <p:extLst>
      <p:ext uri="{BB962C8B-B14F-4D97-AF65-F5344CB8AC3E}">
        <p14:creationId xmlns:p14="http://schemas.microsoft.com/office/powerpoint/2010/main" val="4878043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5A2FD7-1A64-85EE-21BD-788696F176D1}"/>
              </a:ext>
            </a:extLst>
          </p:cNvPr>
          <p:cNvSpPr>
            <a:spLocks noGrp="1"/>
          </p:cNvSpPr>
          <p:nvPr>
            <p:ph type="title"/>
          </p:nvPr>
        </p:nvSpPr>
        <p:spPr/>
        <p:txBody>
          <a:bodyPr/>
          <a:lstStyle/>
          <a:p>
            <a:endParaRPr lang="zh-CN" altLang="en-US"/>
          </a:p>
        </p:txBody>
      </p:sp>
      <p:pic>
        <p:nvPicPr>
          <p:cNvPr id="2050" name="Picture 2">
            <a:extLst>
              <a:ext uri="{FF2B5EF4-FFF2-40B4-BE49-F238E27FC236}">
                <a16:creationId xmlns:a16="http://schemas.microsoft.com/office/drawing/2014/main" id="{9024A7B0-B1BE-553D-78F8-26F350189F0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561048" y="3728368"/>
            <a:ext cx="7805021" cy="49627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9BEC38E9-22C5-94B8-472D-A6977F6CB5F0}"/>
              </a:ext>
            </a:extLst>
          </p:cNvPr>
          <p:cNvSpPr txBox="1"/>
          <p:nvPr/>
        </p:nvSpPr>
        <p:spPr>
          <a:xfrm>
            <a:off x="747848" y="1138039"/>
            <a:ext cx="9153797" cy="886076"/>
          </a:xfrm>
          <a:prstGeom prst="rect">
            <a:avLst/>
          </a:prstGeom>
          <a:noFill/>
        </p:spPr>
        <p:txBody>
          <a:bodyPr wrap="square">
            <a:spAutoFit/>
          </a:bodyPr>
          <a:lstStyle/>
          <a:p>
            <a:pPr>
              <a:lnSpc>
                <a:spcPct val="150000"/>
              </a:lnSpc>
            </a:pPr>
            <a:r>
              <a:rPr lang="zh-CN" altLang="en-US" i="0" dirty="0">
                <a:solidFill>
                  <a:schemeClr val="tx1">
                    <a:lumMod val="95000"/>
                    <a:lumOff val="5000"/>
                  </a:schemeClr>
                </a:solidFill>
                <a:effectLst/>
                <a:latin typeface="方正粗黑宋简体" panose="02000000000000000000" pitchFamily="2" charset="-122"/>
                <a:ea typeface="方正粗黑宋简体" panose="02000000000000000000" pitchFamily="2" charset="-122"/>
              </a:rPr>
              <a:t>正则化是用来防止模型过拟合而采取的手段。我们对代价函数增加一个限制条件，限制其较高次的参数大小不能过大。还是使用回归模型举例子：</a:t>
            </a:r>
            <a:endParaRPr lang="zh-CN" altLang="en-US" dirty="0">
              <a:solidFill>
                <a:schemeClr val="tx1">
                  <a:lumMod val="95000"/>
                  <a:lumOff val="5000"/>
                </a:schemeClr>
              </a:solidFill>
              <a:latin typeface="方正粗黑宋简体" panose="02000000000000000000" pitchFamily="2" charset="-122"/>
              <a:ea typeface="方正粗黑宋简体" panose="02000000000000000000" pitchFamily="2" charset="-122"/>
            </a:endParaRPr>
          </a:p>
        </p:txBody>
      </p:sp>
      <p:pic>
        <p:nvPicPr>
          <p:cNvPr id="2052" name="Picture 4">
            <a:extLst>
              <a:ext uri="{FF2B5EF4-FFF2-40B4-BE49-F238E27FC236}">
                <a16:creationId xmlns:a16="http://schemas.microsoft.com/office/drawing/2014/main" id="{43EB2FDE-24C1-5A5F-48A6-66093D3A4CA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155388" y="2157357"/>
            <a:ext cx="5505057" cy="38535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CFB32FD7-3A79-DFD4-A17F-C80026F10C06}"/>
              </a:ext>
            </a:extLst>
          </p:cNvPr>
          <p:cNvSpPr>
            <a:spLocks noChangeArrowheads="1"/>
          </p:cNvSpPr>
          <p:nvPr/>
        </p:nvSpPr>
        <p:spPr bwMode="auto">
          <a:xfrm>
            <a:off x="648624" y="2944956"/>
            <a:ext cx="102141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a:ln>
                  <a:noFill/>
                </a:ln>
                <a:effectLst/>
                <a:latin typeface="方正粗黑宋简体" panose="02000000000000000000" pitchFamily="2" charset="-122"/>
                <a:ea typeface="方正粗黑宋简体" panose="02000000000000000000" pitchFamily="2" charset="-122"/>
              </a:rPr>
              <a:t>正是那些高次项导致了过拟合的产生，所以如果我们能让这些高次项的系数接近于0的话，我们就能很好的拟合了，因此，我们对代价函数             进行修改如下： </a:t>
            </a:r>
          </a:p>
        </p:txBody>
      </p:sp>
      <p:pic>
        <p:nvPicPr>
          <p:cNvPr id="2054" name="Picture 6" descr="J(\theta)">
            <a:extLst>
              <a:ext uri="{FF2B5EF4-FFF2-40B4-BE49-F238E27FC236}">
                <a16:creationId xmlns:a16="http://schemas.microsoft.com/office/drawing/2014/main" id="{B7437C73-5B5D-D26E-1125-2442FAEC1F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597" y="3268122"/>
            <a:ext cx="398420" cy="3231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7">
            <a:extLst>
              <a:ext uri="{FF2B5EF4-FFF2-40B4-BE49-F238E27FC236}">
                <a16:creationId xmlns:a16="http://schemas.microsoft.com/office/drawing/2014/main" id="{E5C31C53-4247-2086-F05B-E185F8A1B897}"/>
              </a:ext>
            </a:extLst>
          </p:cNvPr>
          <p:cNvSpPr>
            <a:spLocks noChangeArrowheads="1"/>
          </p:cNvSpPr>
          <p:nvPr/>
        </p:nvSpPr>
        <p:spPr bwMode="auto">
          <a:xfrm>
            <a:off x="728024" y="4353632"/>
            <a:ext cx="9923581" cy="8828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b="0" i="0" u="none" strike="noStrike" cap="none" normalizeH="0" baseline="0" dirty="0">
                <a:ln>
                  <a:noFill/>
                </a:ln>
                <a:effectLst/>
                <a:latin typeface="方正粗黑宋简体" panose="02000000000000000000" pitchFamily="2" charset="-122"/>
                <a:ea typeface="方正粗黑宋简体" panose="02000000000000000000" pitchFamily="2" charset="-122"/>
              </a:rPr>
              <a:t>我们在方程中增加了两个限制条件，分别对         和         进行限制，不能让他们过高。很直观的看出，要想使             最小化，不仅仅需要                足够拟合        ，同时还需要减少         和        。 </a:t>
            </a:r>
          </a:p>
        </p:txBody>
      </p:sp>
      <p:pic>
        <p:nvPicPr>
          <p:cNvPr id="2056" name="Picture 8" descr="\large \theta_{3}">
            <a:extLst>
              <a:ext uri="{FF2B5EF4-FFF2-40B4-BE49-F238E27FC236}">
                <a16:creationId xmlns:a16="http://schemas.microsoft.com/office/drawing/2014/main" id="{D3C3C93B-CF3B-6A2A-E4A6-7661AE0798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9017" y="4512127"/>
            <a:ext cx="243035" cy="298475"/>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large \theta_{4}">
            <a:extLst>
              <a:ext uri="{FF2B5EF4-FFF2-40B4-BE49-F238E27FC236}">
                <a16:creationId xmlns:a16="http://schemas.microsoft.com/office/drawing/2014/main" id="{19FA1579-9380-3F1C-318B-8CD33E52E6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95260" y="4512127"/>
            <a:ext cx="201883" cy="2984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J(\theta)">
            <a:extLst>
              <a:ext uri="{FF2B5EF4-FFF2-40B4-BE49-F238E27FC236}">
                <a16:creationId xmlns:a16="http://schemas.microsoft.com/office/drawing/2014/main" id="{608DC688-3C0F-A390-563C-810F937669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2083" y="4790216"/>
            <a:ext cx="514350" cy="373265"/>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h_{\theta}(x^{(i)})">
            <a:extLst>
              <a:ext uri="{FF2B5EF4-FFF2-40B4-BE49-F238E27FC236}">
                <a16:creationId xmlns:a16="http://schemas.microsoft.com/office/drawing/2014/main" id="{C3F52527-6D80-5D56-B25E-5CCADAAA004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28074" y="4810602"/>
            <a:ext cx="669605" cy="42167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y^{(i)}">
            <a:extLst>
              <a:ext uri="{FF2B5EF4-FFF2-40B4-BE49-F238E27FC236}">
                <a16:creationId xmlns:a16="http://schemas.microsoft.com/office/drawing/2014/main" id="{A1BB9A8B-DFF2-360A-1CD1-94AA9D3F02E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800000" flipH="1" flipV="1">
            <a:off x="6454691" y="4719181"/>
            <a:ext cx="358656" cy="421676"/>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large \theta_{3}">
            <a:extLst>
              <a:ext uri="{FF2B5EF4-FFF2-40B4-BE49-F238E27FC236}">
                <a16:creationId xmlns:a16="http://schemas.microsoft.com/office/drawing/2014/main" id="{FD01077A-3F4B-F249-386F-071C19DD78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0899" y="4764925"/>
            <a:ext cx="167195" cy="39855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large \theta_{4}">
            <a:extLst>
              <a:ext uri="{FF2B5EF4-FFF2-40B4-BE49-F238E27FC236}">
                <a16:creationId xmlns:a16="http://schemas.microsoft.com/office/drawing/2014/main" id="{7D46DA5F-6C51-D0F7-A12E-153780F9C6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12344" y="4766333"/>
            <a:ext cx="168337" cy="37452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A68325A0-AADA-B3F3-6510-92AB5BBB71F4}"/>
              </a:ext>
            </a:extLst>
          </p:cNvPr>
          <p:cNvSpPr txBox="1"/>
          <p:nvPr/>
        </p:nvSpPr>
        <p:spPr>
          <a:xfrm>
            <a:off x="2102083" y="5461956"/>
            <a:ext cx="9497734" cy="450316"/>
          </a:xfrm>
          <a:prstGeom prst="rect">
            <a:avLst/>
          </a:prstGeom>
          <a:noFill/>
        </p:spPr>
        <p:txBody>
          <a:bodyPr wrap="square">
            <a:spAutoFit/>
          </a:bodyPr>
          <a:lstStyle/>
          <a:p>
            <a:pPr>
              <a:lnSpc>
                <a:spcPct val="150000"/>
              </a:lnSpc>
            </a:pPr>
            <a:r>
              <a:rPr lang="zh-CN" altLang="en-US" b="1" i="0" dirty="0">
                <a:solidFill>
                  <a:srgbClr val="F33B45"/>
                </a:solidFill>
                <a:effectLst/>
                <a:latin typeface="-apple-system"/>
              </a:rPr>
              <a:t>正则化存在的意义，能帮助我们在训练模型的过程中，防止模型过拟合</a:t>
            </a:r>
            <a:r>
              <a:rPr lang="zh-CN" altLang="en-US" b="0" i="0" dirty="0">
                <a:solidFill>
                  <a:srgbClr val="C4C4C8"/>
                </a:solidFill>
                <a:effectLst/>
                <a:latin typeface="-apple-system"/>
              </a:rPr>
              <a:t>。</a:t>
            </a:r>
            <a:endParaRPr lang="zh-CN" altLang="en-US" dirty="0"/>
          </a:p>
        </p:txBody>
      </p:sp>
    </p:spTree>
    <p:extLst>
      <p:ext uri="{BB962C8B-B14F-4D97-AF65-F5344CB8AC3E}">
        <p14:creationId xmlns:p14="http://schemas.microsoft.com/office/powerpoint/2010/main" val="42106705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3" name="内容占位符 2"/>
          <p:cNvSpPr>
            <a:spLocks noGrp="1"/>
          </p:cNvSpPr>
          <p:nvPr>
            <p:ph idx="1"/>
          </p:nvPr>
        </p:nvSpPr>
        <p:spPr/>
        <p:txBody>
          <a:bodyPr/>
          <a:lstStyle/>
          <a:p>
            <a:r>
              <a:rPr lang="zh-CN" altLang="en-US" dirty="0">
                <a:solidFill>
                  <a:schemeClr val="bg1">
                    <a:lumMod val="85000"/>
                  </a:schemeClr>
                </a:solidFill>
              </a:rPr>
              <a:t>间隔与支持向量</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对偶问题</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核函数</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solidFill>
                  <a:schemeClr val="bg1">
                    <a:lumMod val="85000"/>
                  </a:schemeClr>
                </a:solidFill>
              </a:rPr>
              <a:t>软间隔与正则化</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t>支持向量回归</a:t>
            </a:r>
            <a:endParaRPr lang="en-US" altLang="zh-CN" dirty="0"/>
          </a:p>
          <a:p>
            <a:endParaRPr lang="en-US" altLang="zh-CN" dirty="0">
              <a:solidFill>
                <a:schemeClr val="bg1">
                  <a:lumMod val="85000"/>
                </a:schemeClr>
              </a:solidFill>
            </a:endParaRPr>
          </a:p>
          <a:p>
            <a:r>
              <a:rPr lang="zh-CN" altLang="en-US" dirty="0">
                <a:solidFill>
                  <a:schemeClr val="bg1">
                    <a:lumMod val="85000"/>
                  </a:schemeClr>
                </a:solidFill>
              </a:rPr>
              <a:t>核方法</a:t>
            </a:r>
          </a:p>
        </p:txBody>
      </p:sp>
    </p:spTree>
    <p:extLst>
      <p:ext uri="{BB962C8B-B14F-4D97-AF65-F5344CB8AC3E}">
        <p14:creationId xmlns:p14="http://schemas.microsoft.com/office/powerpoint/2010/main" val="10471784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支持向量回归</a:t>
            </a:r>
          </a:p>
        </p:txBody>
      </p:sp>
      <p:sp>
        <p:nvSpPr>
          <p:cNvPr id="3" name="内容占位符 2"/>
          <p:cNvSpPr>
            <a:spLocks noGrp="1"/>
          </p:cNvSpPr>
          <p:nvPr>
            <p:ph idx="1"/>
          </p:nvPr>
        </p:nvSpPr>
        <p:spPr>
          <a:xfrm>
            <a:off x="493467" y="1904792"/>
            <a:ext cx="8317684" cy="521334"/>
          </a:xfrm>
        </p:spPr>
        <p:txBody>
          <a:bodyPr/>
          <a:lstStyle/>
          <a:p>
            <a:pPr marL="0" indent="0">
              <a:buNone/>
            </a:pPr>
            <a:r>
              <a:rPr lang="zh-CN" altLang="en-US" b="1" dirty="0"/>
              <a:t>特点</a:t>
            </a:r>
            <a:r>
              <a:rPr lang="en-US" altLang="zh-CN" b="1" dirty="0"/>
              <a:t>: </a:t>
            </a:r>
            <a:r>
              <a:rPr lang="zh-CN" altLang="en-US" b="1" dirty="0"/>
              <a:t>允许模型输出和实际输出间存在    的偏差</a:t>
            </a:r>
            <a:r>
              <a:rPr lang="en-US" altLang="zh-CN" b="1" dirty="0"/>
              <a:t>.</a:t>
            </a:r>
            <a:endParaRPr lang="zh-CN" altLang="en-US" b="1" dirty="0"/>
          </a:p>
        </p:txBody>
      </p:sp>
      <p:cxnSp>
        <p:nvCxnSpPr>
          <p:cNvPr id="36" name="直接箭头连接符 35"/>
          <p:cNvCxnSpPr/>
          <p:nvPr/>
        </p:nvCxnSpPr>
        <p:spPr>
          <a:xfrm flipH="1" flipV="1">
            <a:off x="5272082" y="2687422"/>
            <a:ext cx="0" cy="3255783"/>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37" name="直接箭头连接符 36"/>
          <p:cNvCxnSpPr/>
          <p:nvPr/>
        </p:nvCxnSpPr>
        <p:spPr>
          <a:xfrm>
            <a:off x="5261493" y="5943282"/>
            <a:ext cx="3907003"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38" name="文本框 37"/>
          <p:cNvSpPr txBox="1"/>
          <p:nvPr/>
        </p:nvSpPr>
        <p:spPr>
          <a:xfrm>
            <a:off x="5026479" y="5837952"/>
            <a:ext cx="274434" cy="307777"/>
          </a:xfrm>
          <a:prstGeom prst="rect">
            <a:avLst/>
          </a:prstGeom>
          <a:noFill/>
        </p:spPr>
        <p:txBody>
          <a:bodyPr wrap="none" rtlCol="0">
            <a:spAutoFit/>
          </a:bodyPr>
          <a:lstStyle/>
          <a:p>
            <a:r>
              <a:rPr lang="en-US" altLang="zh-CN" sz="1400" dirty="0">
                <a:latin typeface="Times "/>
              </a:rPr>
              <a:t>0</a:t>
            </a:r>
            <a:endParaRPr lang="zh-CN" altLang="en-US" sz="1400" dirty="0">
              <a:latin typeface="Times "/>
            </a:endParaRPr>
          </a:p>
        </p:txBody>
      </p:sp>
      <p:graphicFrame>
        <p:nvGraphicFramePr>
          <p:cNvPr id="39" name="对象 38"/>
          <p:cNvGraphicFramePr>
            <a:graphicFrameLocks noChangeAspect="1"/>
          </p:cNvGraphicFramePr>
          <p:nvPr>
            <p:extLst>
              <p:ext uri="{D42A27DB-BD31-4B8C-83A1-F6EECF244321}">
                <p14:modId xmlns:p14="http://schemas.microsoft.com/office/powerpoint/2010/main" val="1602296563"/>
              </p:ext>
            </p:extLst>
          </p:nvPr>
        </p:nvGraphicFramePr>
        <p:xfrm>
          <a:off x="8630659" y="6026985"/>
          <a:ext cx="180492" cy="274836"/>
        </p:xfrm>
        <a:graphic>
          <a:graphicData uri="http://schemas.openxmlformats.org/presentationml/2006/ole">
            <mc:AlternateContent xmlns:mc="http://schemas.openxmlformats.org/markup-compatibility/2006">
              <mc:Choice xmlns:v="urn:schemas-microsoft-com:vml" Requires="v">
                <p:oleObj name="Formula" r:id="rId2" imgW="86400" imgH="129600" progId="Equation.Ribbit">
                  <p:embed/>
                </p:oleObj>
              </mc:Choice>
              <mc:Fallback>
                <p:oleObj name="Formula" r:id="rId2" imgW="86400" imgH="129600" progId="Equation.Ribbit">
                  <p:embed/>
                  <p:pic>
                    <p:nvPicPr>
                      <p:cNvPr id="0" name=""/>
                      <p:cNvPicPr/>
                      <p:nvPr/>
                    </p:nvPicPr>
                    <p:blipFill>
                      <a:blip r:embed="rId3"/>
                      <a:stretch>
                        <a:fillRect/>
                      </a:stretch>
                    </p:blipFill>
                    <p:spPr>
                      <a:xfrm>
                        <a:off x="8630659" y="6026985"/>
                        <a:ext cx="180492" cy="274836"/>
                      </a:xfrm>
                      <a:prstGeom prst="rect">
                        <a:avLst/>
                      </a:prstGeom>
                    </p:spPr>
                  </p:pic>
                </p:oleObj>
              </mc:Fallback>
            </mc:AlternateContent>
          </a:graphicData>
        </a:graphic>
      </p:graphicFrame>
      <p:graphicFrame>
        <p:nvGraphicFramePr>
          <p:cNvPr id="40" name="对象 39"/>
          <p:cNvGraphicFramePr>
            <a:graphicFrameLocks noChangeAspect="1"/>
          </p:cNvGraphicFramePr>
          <p:nvPr>
            <p:extLst>
              <p:ext uri="{D42A27DB-BD31-4B8C-83A1-F6EECF244321}">
                <p14:modId xmlns:p14="http://schemas.microsoft.com/office/powerpoint/2010/main" val="2947553211"/>
              </p:ext>
            </p:extLst>
          </p:nvPr>
        </p:nvGraphicFramePr>
        <p:xfrm>
          <a:off x="4982305" y="2944310"/>
          <a:ext cx="147675" cy="242020"/>
        </p:xfrm>
        <a:graphic>
          <a:graphicData uri="http://schemas.openxmlformats.org/presentationml/2006/ole">
            <mc:AlternateContent xmlns:mc="http://schemas.openxmlformats.org/markup-compatibility/2006">
              <mc:Choice xmlns:v="urn:schemas-microsoft-com:vml" Requires="v">
                <p:oleObj name="Formula" r:id="rId4" imgW="81360" imgH="131040" progId="Equation.Ribbit">
                  <p:embed/>
                </p:oleObj>
              </mc:Choice>
              <mc:Fallback>
                <p:oleObj name="Formula" r:id="rId4" imgW="81360" imgH="131040" progId="Equation.Ribbit">
                  <p:embed/>
                  <p:pic>
                    <p:nvPicPr>
                      <p:cNvPr id="0" name=""/>
                      <p:cNvPicPr/>
                      <p:nvPr/>
                    </p:nvPicPr>
                    <p:blipFill>
                      <a:blip r:embed="rId5"/>
                      <a:stretch>
                        <a:fillRect/>
                      </a:stretch>
                    </p:blipFill>
                    <p:spPr>
                      <a:xfrm>
                        <a:off x="4982305" y="2944310"/>
                        <a:ext cx="147675" cy="242020"/>
                      </a:xfrm>
                      <a:prstGeom prst="rect">
                        <a:avLst/>
                      </a:prstGeom>
                    </p:spPr>
                  </p:pic>
                </p:oleObj>
              </mc:Fallback>
            </mc:AlternateContent>
          </a:graphicData>
        </a:graphic>
      </p:graphicFrame>
      <p:sp>
        <p:nvSpPr>
          <p:cNvPr id="41" name="椭圆 40"/>
          <p:cNvSpPr>
            <a:spLocks noChangeAspect="1"/>
          </p:cNvSpPr>
          <p:nvPr/>
        </p:nvSpPr>
        <p:spPr>
          <a:xfrm>
            <a:off x="6750897" y="5261531"/>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a:spLocks noChangeAspect="1"/>
          </p:cNvSpPr>
          <p:nvPr/>
        </p:nvSpPr>
        <p:spPr>
          <a:xfrm>
            <a:off x="7358007" y="4670839"/>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3" name="对象 42"/>
          <p:cNvGraphicFramePr>
            <a:graphicFrameLocks noChangeAspect="1"/>
          </p:cNvGraphicFramePr>
          <p:nvPr>
            <p:extLst>
              <p:ext uri="{D42A27DB-BD31-4B8C-83A1-F6EECF244321}">
                <p14:modId xmlns:p14="http://schemas.microsoft.com/office/powerpoint/2010/main" val="995086850"/>
              </p:ext>
            </p:extLst>
          </p:nvPr>
        </p:nvGraphicFramePr>
        <p:xfrm>
          <a:off x="8725093" y="4394287"/>
          <a:ext cx="902461" cy="291244"/>
        </p:xfrm>
        <a:graphic>
          <a:graphicData uri="http://schemas.openxmlformats.org/presentationml/2006/ole">
            <mc:AlternateContent xmlns:mc="http://schemas.openxmlformats.org/markup-compatibility/2006">
              <mc:Choice xmlns:v="urn:schemas-microsoft-com:vml" Requires="v">
                <p:oleObj name="Formula" r:id="rId6" imgW="552600" imgH="177840" progId="Equation.Ribbit">
                  <p:embed/>
                </p:oleObj>
              </mc:Choice>
              <mc:Fallback>
                <p:oleObj name="Formula" r:id="rId6" imgW="552600" imgH="177840" progId="Equation.Ribbit">
                  <p:embed/>
                  <p:pic>
                    <p:nvPicPr>
                      <p:cNvPr id="0" name=""/>
                      <p:cNvPicPr/>
                      <p:nvPr/>
                    </p:nvPicPr>
                    <p:blipFill>
                      <a:blip r:embed="rId7"/>
                      <a:stretch>
                        <a:fillRect/>
                      </a:stretch>
                    </p:blipFill>
                    <p:spPr>
                      <a:xfrm>
                        <a:off x="8725093" y="4394287"/>
                        <a:ext cx="902461" cy="291244"/>
                      </a:xfrm>
                      <a:prstGeom prst="rect">
                        <a:avLst/>
                      </a:prstGeom>
                    </p:spPr>
                  </p:pic>
                </p:oleObj>
              </mc:Fallback>
            </mc:AlternateContent>
          </a:graphicData>
        </a:graphic>
      </p:graphicFrame>
      <p:graphicFrame>
        <p:nvGraphicFramePr>
          <p:cNvPr id="44" name="对象 43"/>
          <p:cNvGraphicFramePr>
            <a:graphicFrameLocks noChangeAspect="1"/>
          </p:cNvGraphicFramePr>
          <p:nvPr>
            <p:extLst>
              <p:ext uri="{D42A27DB-BD31-4B8C-83A1-F6EECF244321}">
                <p14:modId xmlns:p14="http://schemas.microsoft.com/office/powerpoint/2010/main" val="1259870338"/>
              </p:ext>
            </p:extLst>
          </p:nvPr>
        </p:nvGraphicFramePr>
        <p:xfrm>
          <a:off x="7110834" y="2944310"/>
          <a:ext cx="869644" cy="291244"/>
        </p:xfrm>
        <a:graphic>
          <a:graphicData uri="http://schemas.openxmlformats.org/presentationml/2006/ole">
            <mc:AlternateContent xmlns:mc="http://schemas.openxmlformats.org/markup-compatibility/2006">
              <mc:Choice xmlns:v="urn:schemas-microsoft-com:vml" Requires="v">
                <p:oleObj name="Formula" r:id="rId8" imgW="533520" imgH="177840" progId="Equation.Ribbit">
                  <p:embed/>
                </p:oleObj>
              </mc:Choice>
              <mc:Fallback>
                <p:oleObj name="Formula" r:id="rId8" imgW="533520" imgH="177840" progId="Equation.Ribbit">
                  <p:embed/>
                  <p:pic>
                    <p:nvPicPr>
                      <p:cNvPr id="0" name=""/>
                      <p:cNvPicPr/>
                      <p:nvPr/>
                    </p:nvPicPr>
                    <p:blipFill>
                      <a:blip r:embed="rId9"/>
                      <a:stretch>
                        <a:fillRect/>
                      </a:stretch>
                    </p:blipFill>
                    <p:spPr>
                      <a:xfrm>
                        <a:off x="7110834" y="2944310"/>
                        <a:ext cx="869644" cy="291244"/>
                      </a:xfrm>
                      <a:prstGeom prst="rect">
                        <a:avLst/>
                      </a:prstGeom>
                    </p:spPr>
                  </p:pic>
                </p:oleObj>
              </mc:Fallback>
            </mc:AlternateContent>
          </a:graphicData>
        </a:graphic>
      </p:graphicFrame>
      <p:graphicFrame>
        <p:nvGraphicFramePr>
          <p:cNvPr id="45" name="对象 44"/>
          <p:cNvGraphicFramePr>
            <a:graphicFrameLocks noChangeAspect="1"/>
          </p:cNvGraphicFramePr>
          <p:nvPr>
            <p:extLst>
              <p:ext uri="{D42A27DB-BD31-4B8C-83A1-F6EECF244321}">
                <p14:modId xmlns:p14="http://schemas.microsoft.com/office/powerpoint/2010/main" val="759449705"/>
              </p:ext>
            </p:extLst>
          </p:nvPr>
        </p:nvGraphicFramePr>
        <p:xfrm>
          <a:off x="8484509" y="3124197"/>
          <a:ext cx="1755775" cy="322263"/>
        </p:xfrm>
        <a:graphic>
          <a:graphicData uri="http://schemas.openxmlformats.org/presentationml/2006/ole">
            <mc:AlternateContent xmlns:mc="http://schemas.openxmlformats.org/markup-compatibility/2006">
              <mc:Choice xmlns:v="urn:schemas-microsoft-com:vml" Requires="v">
                <p:oleObj name="Formula" r:id="rId10" imgW="1076040" imgH="196920" progId="Equation.Ribbit">
                  <p:embed/>
                </p:oleObj>
              </mc:Choice>
              <mc:Fallback>
                <p:oleObj name="Formula" r:id="rId10" imgW="1076040" imgH="196920" progId="Equation.Ribbit">
                  <p:embed/>
                  <p:pic>
                    <p:nvPicPr>
                      <p:cNvPr id="0" name=""/>
                      <p:cNvPicPr/>
                      <p:nvPr/>
                    </p:nvPicPr>
                    <p:blipFill>
                      <a:blip r:embed="rId11"/>
                      <a:stretch>
                        <a:fillRect/>
                      </a:stretch>
                    </p:blipFill>
                    <p:spPr>
                      <a:xfrm>
                        <a:off x="8484509" y="3124197"/>
                        <a:ext cx="1755775" cy="322263"/>
                      </a:xfrm>
                      <a:prstGeom prst="rect">
                        <a:avLst/>
                      </a:prstGeom>
                    </p:spPr>
                  </p:pic>
                </p:oleObj>
              </mc:Fallback>
            </mc:AlternateContent>
          </a:graphicData>
        </a:graphic>
      </p:graphicFrame>
      <p:sp>
        <p:nvSpPr>
          <p:cNvPr id="46" name="任意多边形 45"/>
          <p:cNvSpPr/>
          <p:nvPr/>
        </p:nvSpPr>
        <p:spPr>
          <a:xfrm>
            <a:off x="7741287" y="3215789"/>
            <a:ext cx="239973" cy="479937"/>
          </a:xfrm>
          <a:custGeom>
            <a:avLst/>
            <a:gdLst>
              <a:gd name="connsiteX0" fmla="*/ 0 w 185738"/>
              <a:gd name="connsiteY0" fmla="*/ 0 h 371475"/>
              <a:gd name="connsiteX1" fmla="*/ 33338 w 185738"/>
              <a:gd name="connsiteY1" fmla="*/ 204787 h 371475"/>
              <a:gd name="connsiteX2" fmla="*/ 185738 w 185738"/>
              <a:gd name="connsiteY2" fmla="*/ 371475 h 371475"/>
            </a:gdLst>
            <a:ahLst/>
            <a:cxnLst>
              <a:cxn ang="0">
                <a:pos x="connsiteX0" y="connsiteY0"/>
              </a:cxn>
              <a:cxn ang="0">
                <a:pos x="connsiteX1" y="connsiteY1"/>
              </a:cxn>
              <a:cxn ang="0">
                <a:pos x="connsiteX2" y="connsiteY2"/>
              </a:cxn>
            </a:cxnLst>
            <a:rect l="l" t="t" r="r" b="b"/>
            <a:pathLst>
              <a:path w="185738" h="371475">
                <a:moveTo>
                  <a:pt x="0" y="0"/>
                </a:moveTo>
                <a:cubicBezTo>
                  <a:pt x="1191" y="71437"/>
                  <a:pt x="2382" y="142875"/>
                  <a:pt x="33338" y="204787"/>
                </a:cubicBezTo>
                <a:cubicBezTo>
                  <a:pt x="64294" y="266699"/>
                  <a:pt x="125016" y="319087"/>
                  <a:pt x="185738" y="37147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6"/>
          <p:cNvSpPr/>
          <p:nvPr/>
        </p:nvSpPr>
        <p:spPr>
          <a:xfrm>
            <a:off x="8094391" y="4233914"/>
            <a:ext cx="484047" cy="320746"/>
          </a:xfrm>
          <a:custGeom>
            <a:avLst/>
            <a:gdLst>
              <a:gd name="connsiteX0" fmla="*/ 374650 w 374650"/>
              <a:gd name="connsiteY0" fmla="*/ 247650 h 248260"/>
              <a:gd name="connsiteX1" fmla="*/ 209550 w 374650"/>
              <a:gd name="connsiteY1" fmla="*/ 209550 h 248260"/>
              <a:gd name="connsiteX2" fmla="*/ 0 w 374650"/>
              <a:gd name="connsiteY2" fmla="*/ 0 h 248260"/>
            </a:gdLst>
            <a:ahLst/>
            <a:cxnLst>
              <a:cxn ang="0">
                <a:pos x="connsiteX0" y="connsiteY0"/>
              </a:cxn>
              <a:cxn ang="0">
                <a:pos x="connsiteX1" y="connsiteY1"/>
              </a:cxn>
              <a:cxn ang="0">
                <a:pos x="connsiteX2" y="connsiteY2"/>
              </a:cxn>
            </a:cxnLst>
            <a:rect l="l" t="t" r="r" b="b"/>
            <a:pathLst>
              <a:path w="374650" h="248260">
                <a:moveTo>
                  <a:pt x="374650" y="247650"/>
                </a:moveTo>
                <a:cubicBezTo>
                  <a:pt x="323321" y="249237"/>
                  <a:pt x="271992" y="250825"/>
                  <a:pt x="209550" y="209550"/>
                </a:cubicBezTo>
                <a:cubicBezTo>
                  <a:pt x="147108" y="168275"/>
                  <a:pt x="73554" y="84137"/>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flipV="1">
            <a:off x="8594725" y="3439295"/>
            <a:ext cx="688989" cy="303368"/>
          </a:xfrm>
          <a:custGeom>
            <a:avLst/>
            <a:gdLst>
              <a:gd name="connsiteX0" fmla="*/ 368300 w 368300"/>
              <a:gd name="connsiteY0" fmla="*/ 228600 h 241300"/>
              <a:gd name="connsiteX1" fmla="*/ 209550 w 368300"/>
              <a:gd name="connsiteY1" fmla="*/ 215900 h 241300"/>
              <a:gd name="connsiteX2" fmla="*/ 0 w 368300"/>
              <a:gd name="connsiteY2" fmla="*/ 0 h 241300"/>
              <a:gd name="connsiteX0" fmla="*/ 349250 w 349250"/>
              <a:gd name="connsiteY0" fmla="*/ 247650 h 254239"/>
              <a:gd name="connsiteX1" fmla="*/ 209550 w 349250"/>
              <a:gd name="connsiteY1" fmla="*/ 215900 h 254239"/>
              <a:gd name="connsiteX2" fmla="*/ 0 w 349250"/>
              <a:gd name="connsiteY2" fmla="*/ 0 h 254239"/>
              <a:gd name="connsiteX0" fmla="*/ 374650 w 374650"/>
              <a:gd name="connsiteY0" fmla="*/ 254000 h 259411"/>
              <a:gd name="connsiteX1" fmla="*/ 209550 w 374650"/>
              <a:gd name="connsiteY1" fmla="*/ 215900 h 259411"/>
              <a:gd name="connsiteX2" fmla="*/ 0 w 374650"/>
              <a:gd name="connsiteY2" fmla="*/ 0 h 259411"/>
              <a:gd name="connsiteX0" fmla="*/ 374650 w 374650"/>
              <a:gd name="connsiteY0" fmla="*/ 254000 h 254671"/>
              <a:gd name="connsiteX1" fmla="*/ 209550 w 374650"/>
              <a:gd name="connsiteY1" fmla="*/ 215900 h 254671"/>
              <a:gd name="connsiteX2" fmla="*/ 0 w 374650"/>
              <a:gd name="connsiteY2" fmla="*/ 0 h 254671"/>
              <a:gd name="connsiteX0" fmla="*/ 374650 w 374650"/>
              <a:gd name="connsiteY0" fmla="*/ 254000 h 254033"/>
              <a:gd name="connsiteX1" fmla="*/ 175891 w 374650"/>
              <a:gd name="connsiteY1" fmla="*/ 165412 h 254033"/>
              <a:gd name="connsiteX2" fmla="*/ 0 w 374650"/>
              <a:gd name="connsiteY2" fmla="*/ 0 h 254033"/>
              <a:gd name="connsiteX0" fmla="*/ 374650 w 374650"/>
              <a:gd name="connsiteY0" fmla="*/ 242781 h 242822"/>
              <a:gd name="connsiteX1" fmla="*/ 175891 w 374650"/>
              <a:gd name="connsiteY1" fmla="*/ 165412 h 242822"/>
              <a:gd name="connsiteX2" fmla="*/ 0 w 374650"/>
              <a:gd name="connsiteY2" fmla="*/ 0 h 242822"/>
              <a:gd name="connsiteX0" fmla="*/ 374650 w 374650"/>
              <a:gd name="connsiteY0" fmla="*/ 242781 h 243284"/>
              <a:gd name="connsiteX1" fmla="*/ 198330 w 374650"/>
              <a:gd name="connsiteY1" fmla="*/ 204681 h 243284"/>
              <a:gd name="connsiteX2" fmla="*/ 0 w 374650"/>
              <a:gd name="connsiteY2" fmla="*/ 0 h 243284"/>
              <a:gd name="connsiteX0" fmla="*/ 374650 w 849817"/>
              <a:gd name="connsiteY0" fmla="*/ 242781 h 242793"/>
              <a:gd name="connsiteX1" fmla="*/ 845203 w 849817"/>
              <a:gd name="connsiteY1" fmla="*/ 71648 h 242793"/>
              <a:gd name="connsiteX2" fmla="*/ 0 w 849817"/>
              <a:gd name="connsiteY2" fmla="*/ 0 h 242793"/>
              <a:gd name="connsiteX0" fmla="*/ 1403357 w 1403357"/>
              <a:gd name="connsiteY0" fmla="*/ 141315 h 141366"/>
              <a:gd name="connsiteX1" fmla="*/ 845203 w 1403357"/>
              <a:gd name="connsiteY1" fmla="*/ 71648 h 141366"/>
              <a:gd name="connsiteX2" fmla="*/ 0 w 1403357"/>
              <a:gd name="connsiteY2" fmla="*/ 0 h 141366"/>
              <a:gd name="connsiteX0" fmla="*/ 1403357 w 1403357"/>
              <a:gd name="connsiteY0" fmla="*/ 141315 h 141315"/>
              <a:gd name="connsiteX1" fmla="*/ 845203 w 1403357"/>
              <a:gd name="connsiteY1" fmla="*/ 71648 h 141315"/>
              <a:gd name="connsiteX2" fmla="*/ 0 w 1403357"/>
              <a:gd name="connsiteY2" fmla="*/ 0 h 141315"/>
              <a:gd name="connsiteX0" fmla="*/ 1403357 w 1403357"/>
              <a:gd name="connsiteY0" fmla="*/ 141315 h 141315"/>
              <a:gd name="connsiteX1" fmla="*/ 845203 w 1403357"/>
              <a:gd name="connsiteY1" fmla="*/ 71648 h 141315"/>
              <a:gd name="connsiteX2" fmla="*/ 0 w 1403357"/>
              <a:gd name="connsiteY2" fmla="*/ 0 h 141315"/>
              <a:gd name="connsiteX0" fmla="*/ 1403357 w 1403357"/>
              <a:gd name="connsiteY0" fmla="*/ 141315 h 141315"/>
              <a:gd name="connsiteX1" fmla="*/ 845203 w 1403357"/>
              <a:gd name="connsiteY1" fmla="*/ 71648 h 141315"/>
              <a:gd name="connsiteX2" fmla="*/ 0 w 1403357"/>
              <a:gd name="connsiteY2" fmla="*/ 0 h 141315"/>
              <a:gd name="connsiteX0" fmla="*/ 1403357 w 1403357"/>
              <a:gd name="connsiteY0" fmla="*/ 141315 h 141315"/>
              <a:gd name="connsiteX1" fmla="*/ 957507 w 1403357"/>
              <a:gd name="connsiteY1" fmla="*/ 31062 h 141315"/>
              <a:gd name="connsiteX2" fmla="*/ 0 w 1403357"/>
              <a:gd name="connsiteY2" fmla="*/ 0 h 141315"/>
              <a:gd name="connsiteX0" fmla="*/ 1403357 w 1403357"/>
              <a:gd name="connsiteY0" fmla="*/ 141315 h 141315"/>
              <a:gd name="connsiteX1" fmla="*/ 957507 w 1403357"/>
              <a:gd name="connsiteY1" fmla="*/ 31062 h 141315"/>
              <a:gd name="connsiteX2" fmla="*/ 0 w 1403357"/>
              <a:gd name="connsiteY2" fmla="*/ 0 h 141315"/>
              <a:gd name="connsiteX0" fmla="*/ 1403357 w 1403357"/>
              <a:gd name="connsiteY0" fmla="*/ 141542 h 141542"/>
              <a:gd name="connsiteX1" fmla="*/ 957507 w 1403357"/>
              <a:gd name="connsiteY1" fmla="*/ 31289 h 141542"/>
              <a:gd name="connsiteX2" fmla="*/ 0 w 1403357"/>
              <a:gd name="connsiteY2" fmla="*/ 227 h 141542"/>
              <a:gd name="connsiteX0" fmla="*/ 1160780 w 1160780"/>
              <a:gd name="connsiteY0" fmla="*/ 166259 h 166259"/>
              <a:gd name="connsiteX1" fmla="*/ 714930 w 1160780"/>
              <a:gd name="connsiteY1" fmla="*/ 56006 h 166259"/>
              <a:gd name="connsiteX2" fmla="*/ 0 w 1160780"/>
              <a:gd name="connsiteY2" fmla="*/ 142 h 166259"/>
              <a:gd name="connsiteX0" fmla="*/ 1160780 w 1160780"/>
              <a:gd name="connsiteY0" fmla="*/ 166519 h 166519"/>
              <a:gd name="connsiteX1" fmla="*/ 759852 w 1160780"/>
              <a:gd name="connsiteY1" fmla="*/ 13425 h 166519"/>
              <a:gd name="connsiteX2" fmla="*/ 0 w 1160780"/>
              <a:gd name="connsiteY2" fmla="*/ 402 h 166519"/>
              <a:gd name="connsiteX0" fmla="*/ 1160780 w 1160780"/>
              <a:gd name="connsiteY0" fmla="*/ 166519 h 166519"/>
              <a:gd name="connsiteX1" fmla="*/ 759852 w 1160780"/>
              <a:gd name="connsiteY1" fmla="*/ 13425 h 166519"/>
              <a:gd name="connsiteX2" fmla="*/ 0 w 1160780"/>
              <a:gd name="connsiteY2" fmla="*/ 402 h 166519"/>
              <a:gd name="connsiteX0" fmla="*/ 1160780 w 1160780"/>
              <a:gd name="connsiteY0" fmla="*/ 166755 h 166755"/>
              <a:gd name="connsiteX1" fmla="*/ 759852 w 1160780"/>
              <a:gd name="connsiteY1" fmla="*/ 13661 h 166755"/>
              <a:gd name="connsiteX2" fmla="*/ 0 w 1160780"/>
              <a:gd name="connsiteY2" fmla="*/ 638 h 166755"/>
              <a:gd name="connsiteX0" fmla="*/ 1160780 w 1160780"/>
              <a:gd name="connsiteY0" fmla="*/ 166755 h 166755"/>
              <a:gd name="connsiteX1" fmla="*/ 696962 w 1160780"/>
              <a:gd name="connsiteY1" fmla="*/ 13661 h 166755"/>
              <a:gd name="connsiteX2" fmla="*/ 0 w 1160780"/>
              <a:gd name="connsiteY2" fmla="*/ 638 h 166755"/>
            </a:gdLst>
            <a:ahLst/>
            <a:cxnLst>
              <a:cxn ang="0">
                <a:pos x="connsiteX0" y="connsiteY0"/>
              </a:cxn>
              <a:cxn ang="0">
                <a:pos x="connsiteX1" y="connsiteY1"/>
              </a:cxn>
              <a:cxn ang="0">
                <a:pos x="connsiteX2" y="connsiteY2"/>
              </a:cxn>
            </a:cxnLst>
            <a:rect l="l" t="t" r="r" b="b"/>
            <a:pathLst>
              <a:path w="1160780" h="166755">
                <a:moveTo>
                  <a:pt x="1160780" y="166755"/>
                </a:moveTo>
                <a:cubicBezTo>
                  <a:pt x="1091892" y="55495"/>
                  <a:pt x="988505" y="24812"/>
                  <a:pt x="696962" y="13661"/>
                </a:cubicBezTo>
                <a:cubicBezTo>
                  <a:pt x="445849" y="9275"/>
                  <a:pt x="195372" y="-2909"/>
                  <a:pt x="0" y="638"/>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p:cNvCxnSpPr/>
          <p:nvPr/>
        </p:nvCxnSpPr>
        <p:spPr>
          <a:xfrm rot="19928571">
            <a:off x="5552449" y="4454653"/>
            <a:ext cx="3209324" cy="112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19928571">
            <a:off x="5543409" y="4196888"/>
            <a:ext cx="3218324" cy="1361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19928571">
            <a:off x="5543409" y="4714223"/>
            <a:ext cx="3218324" cy="1361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椭圆 51"/>
          <p:cNvSpPr>
            <a:spLocks noChangeAspect="1"/>
          </p:cNvSpPr>
          <p:nvPr/>
        </p:nvSpPr>
        <p:spPr>
          <a:xfrm>
            <a:off x="5894612" y="4484894"/>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a:spLocks noChangeAspect="1"/>
          </p:cNvSpPr>
          <p:nvPr/>
        </p:nvSpPr>
        <p:spPr>
          <a:xfrm>
            <a:off x="6377069" y="3832165"/>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a:spLocks noChangeAspect="1"/>
          </p:cNvSpPr>
          <p:nvPr/>
        </p:nvSpPr>
        <p:spPr>
          <a:xfrm>
            <a:off x="7075458" y="3843648"/>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a:spLocks noChangeAspect="1"/>
          </p:cNvSpPr>
          <p:nvPr/>
        </p:nvSpPr>
        <p:spPr>
          <a:xfrm>
            <a:off x="6285107" y="4670839"/>
            <a:ext cx="139536" cy="139534"/>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a:spLocks noChangeAspect="1"/>
          </p:cNvSpPr>
          <p:nvPr/>
        </p:nvSpPr>
        <p:spPr>
          <a:xfrm>
            <a:off x="6681129" y="4497454"/>
            <a:ext cx="139536" cy="139534"/>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a:spLocks noChangeAspect="1"/>
          </p:cNvSpPr>
          <p:nvPr/>
        </p:nvSpPr>
        <p:spPr>
          <a:xfrm>
            <a:off x="7427775" y="4277906"/>
            <a:ext cx="139536" cy="139534"/>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a:spLocks noChangeAspect="1"/>
          </p:cNvSpPr>
          <p:nvPr/>
        </p:nvSpPr>
        <p:spPr>
          <a:xfrm>
            <a:off x="6611362" y="4168407"/>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a:spLocks noChangeAspect="1"/>
          </p:cNvSpPr>
          <p:nvPr/>
        </p:nvSpPr>
        <p:spPr>
          <a:xfrm>
            <a:off x="7668676" y="3725918"/>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a:spLocks noChangeAspect="1"/>
          </p:cNvSpPr>
          <p:nvPr/>
        </p:nvSpPr>
        <p:spPr>
          <a:xfrm>
            <a:off x="5976550" y="5287469"/>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a:spLocks noChangeAspect="1"/>
          </p:cNvSpPr>
          <p:nvPr/>
        </p:nvSpPr>
        <p:spPr>
          <a:xfrm>
            <a:off x="6842022" y="4977516"/>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a:spLocks noChangeAspect="1"/>
          </p:cNvSpPr>
          <p:nvPr/>
        </p:nvSpPr>
        <p:spPr>
          <a:xfrm>
            <a:off x="8094390" y="3283325"/>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a:spLocks noChangeAspect="1"/>
          </p:cNvSpPr>
          <p:nvPr/>
        </p:nvSpPr>
        <p:spPr>
          <a:xfrm>
            <a:off x="7880546" y="4520389"/>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a:spLocks noChangeAspect="1"/>
          </p:cNvSpPr>
          <p:nvPr/>
        </p:nvSpPr>
        <p:spPr>
          <a:xfrm>
            <a:off x="8355603" y="4169165"/>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a:spLocks noChangeAspect="1"/>
          </p:cNvSpPr>
          <p:nvPr/>
        </p:nvSpPr>
        <p:spPr>
          <a:xfrm>
            <a:off x="7668676" y="3996398"/>
            <a:ext cx="139536" cy="139534"/>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5729661" y="3461167"/>
            <a:ext cx="2845213" cy="2008353"/>
          </a:xfrm>
          <a:custGeom>
            <a:avLst/>
            <a:gdLst>
              <a:gd name="connsiteX0" fmla="*/ 0 w 2202180"/>
              <a:gd name="connsiteY0" fmla="*/ 1143000 h 1554480"/>
              <a:gd name="connsiteX1" fmla="*/ 7620 w 2202180"/>
              <a:gd name="connsiteY1" fmla="*/ 1554480 h 1554480"/>
              <a:gd name="connsiteX2" fmla="*/ 2202180 w 2202180"/>
              <a:gd name="connsiteY2" fmla="*/ 403860 h 1554480"/>
              <a:gd name="connsiteX3" fmla="*/ 2194560 w 2202180"/>
              <a:gd name="connsiteY3" fmla="*/ 0 h 1554480"/>
              <a:gd name="connsiteX4" fmla="*/ 0 w 2202180"/>
              <a:gd name="connsiteY4" fmla="*/ 1143000 h 155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180" h="1554480">
                <a:moveTo>
                  <a:pt x="0" y="1143000"/>
                </a:moveTo>
                <a:lnTo>
                  <a:pt x="7620" y="1554480"/>
                </a:lnTo>
                <a:lnTo>
                  <a:pt x="2202180" y="403860"/>
                </a:lnTo>
                <a:lnTo>
                  <a:pt x="2194560" y="0"/>
                </a:lnTo>
                <a:lnTo>
                  <a:pt x="0" y="1143000"/>
                </a:lnTo>
                <a:close/>
              </a:path>
            </a:pathLst>
          </a:cu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5" name="对象 94"/>
          <p:cNvGraphicFramePr>
            <a:graphicFrameLocks noChangeAspect="1"/>
          </p:cNvGraphicFramePr>
          <p:nvPr>
            <p:extLst>
              <p:ext uri="{D42A27DB-BD31-4B8C-83A1-F6EECF244321}">
                <p14:modId xmlns:p14="http://schemas.microsoft.com/office/powerpoint/2010/main" val="2638821469"/>
              </p:ext>
            </p:extLst>
          </p:nvPr>
        </p:nvGraphicFramePr>
        <p:xfrm>
          <a:off x="5313801" y="1955446"/>
          <a:ext cx="290912" cy="324000"/>
        </p:xfrm>
        <a:graphic>
          <a:graphicData uri="http://schemas.openxmlformats.org/presentationml/2006/ole">
            <mc:AlternateContent xmlns:mc="http://schemas.openxmlformats.org/markup-compatibility/2006">
              <mc:Choice xmlns:v="urn:schemas-microsoft-com:vml" Requires="v">
                <p:oleObj name="Formula" r:id="rId12" imgW="138600" imgH="153720" progId="Equation.Ribbit">
                  <p:embed/>
                </p:oleObj>
              </mc:Choice>
              <mc:Fallback>
                <p:oleObj name="Formula" r:id="rId12" imgW="138600" imgH="153720" progId="Equation.Ribbit">
                  <p:embed/>
                  <p:pic>
                    <p:nvPicPr>
                      <p:cNvPr id="0" name=""/>
                      <p:cNvPicPr/>
                      <p:nvPr/>
                    </p:nvPicPr>
                    <p:blipFill>
                      <a:blip r:embed="rId13"/>
                      <a:stretch>
                        <a:fillRect/>
                      </a:stretch>
                    </p:blipFill>
                    <p:spPr>
                      <a:xfrm>
                        <a:off x="5313801" y="1955446"/>
                        <a:ext cx="290912" cy="324000"/>
                      </a:xfrm>
                      <a:prstGeom prst="rect">
                        <a:avLst/>
                      </a:prstGeom>
                    </p:spPr>
                  </p:pic>
                </p:oleObj>
              </mc:Fallback>
            </mc:AlternateContent>
          </a:graphicData>
        </a:graphic>
      </p:graphicFrame>
      <p:sp>
        <p:nvSpPr>
          <p:cNvPr id="67" name="内容占位符 3"/>
          <p:cNvSpPr txBox="1">
            <a:spLocks/>
          </p:cNvSpPr>
          <p:nvPr/>
        </p:nvSpPr>
        <p:spPr>
          <a:xfrm>
            <a:off x="4686261" y="5023404"/>
            <a:ext cx="1027380"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间隔带</a:t>
            </a:r>
          </a:p>
        </p:txBody>
      </p:sp>
      <p:graphicFrame>
        <p:nvGraphicFramePr>
          <p:cNvPr id="68" name="对象 67"/>
          <p:cNvGraphicFramePr>
            <a:graphicFrameLocks noChangeAspect="1"/>
          </p:cNvGraphicFramePr>
          <p:nvPr>
            <p:extLst>
              <p:ext uri="{D42A27DB-BD31-4B8C-83A1-F6EECF244321}">
                <p14:modId xmlns:p14="http://schemas.microsoft.com/office/powerpoint/2010/main" val="3254440733"/>
              </p:ext>
            </p:extLst>
          </p:nvPr>
        </p:nvGraphicFramePr>
        <p:xfrm>
          <a:off x="4442801" y="5086971"/>
          <a:ext cx="290912" cy="324000"/>
        </p:xfrm>
        <a:graphic>
          <a:graphicData uri="http://schemas.openxmlformats.org/presentationml/2006/ole">
            <mc:AlternateContent xmlns:mc="http://schemas.openxmlformats.org/markup-compatibility/2006">
              <mc:Choice xmlns:v="urn:schemas-microsoft-com:vml" Requires="v">
                <p:oleObj name="Formula" r:id="rId14" imgW="138600" imgH="153720" progId="Equation.Ribbit">
                  <p:embed/>
                </p:oleObj>
              </mc:Choice>
              <mc:Fallback>
                <p:oleObj name="Formula" r:id="rId14" imgW="138600" imgH="153720" progId="Equation.Ribbit">
                  <p:embed/>
                  <p:pic>
                    <p:nvPicPr>
                      <p:cNvPr id="0" name=""/>
                      <p:cNvPicPr/>
                      <p:nvPr/>
                    </p:nvPicPr>
                    <p:blipFill>
                      <a:blip r:embed="rId13"/>
                      <a:stretch>
                        <a:fillRect/>
                      </a:stretch>
                    </p:blipFill>
                    <p:spPr>
                      <a:xfrm>
                        <a:off x="4442801" y="5086971"/>
                        <a:ext cx="290912" cy="324000"/>
                      </a:xfrm>
                      <a:prstGeom prst="rect">
                        <a:avLst/>
                      </a:prstGeom>
                    </p:spPr>
                  </p:pic>
                </p:oleObj>
              </mc:Fallback>
            </mc:AlternateContent>
          </a:graphicData>
        </a:graphic>
      </p:graphicFrame>
      <p:pic>
        <p:nvPicPr>
          <p:cNvPr id="5" name="图片 4">
            <a:extLst>
              <a:ext uri="{FF2B5EF4-FFF2-40B4-BE49-F238E27FC236}">
                <a16:creationId xmlns:a16="http://schemas.microsoft.com/office/drawing/2014/main" id="{EEC676D2-13D2-6439-1801-90F304F593FA}"/>
              </a:ext>
            </a:extLst>
          </p:cNvPr>
          <p:cNvPicPr>
            <a:picLocks noChangeAspect="1"/>
          </p:cNvPicPr>
          <p:nvPr/>
        </p:nvPicPr>
        <p:blipFill>
          <a:blip r:embed="rId15">
            <a:duotone>
              <a:prstClr val="black"/>
              <a:schemeClr val="accent5">
                <a:tint val="45000"/>
                <a:satMod val="400000"/>
              </a:schemeClr>
            </a:duotone>
          </a:blip>
          <a:stretch>
            <a:fillRect/>
          </a:stretch>
        </p:blipFill>
        <p:spPr>
          <a:xfrm>
            <a:off x="1188695" y="926068"/>
            <a:ext cx="8832037" cy="800614"/>
          </a:xfrm>
          <a:prstGeom prst="rect">
            <a:avLst/>
          </a:prstGeom>
        </p:spPr>
      </p:pic>
      <p:cxnSp>
        <p:nvCxnSpPr>
          <p:cNvPr id="6" name="直接连接符 5">
            <a:extLst>
              <a:ext uri="{FF2B5EF4-FFF2-40B4-BE49-F238E27FC236}">
                <a16:creationId xmlns:a16="http://schemas.microsoft.com/office/drawing/2014/main" id="{A572B812-29C7-EB84-0A7B-9F1C88D81AA0}"/>
              </a:ext>
            </a:extLst>
          </p:cNvPr>
          <p:cNvCxnSpPr/>
          <p:nvPr/>
        </p:nvCxnSpPr>
        <p:spPr>
          <a:xfrm>
            <a:off x="6377069" y="3215789"/>
            <a:ext cx="0" cy="3086032"/>
          </a:xfrm>
          <a:prstGeom prst="line">
            <a:avLst/>
          </a:prstGeom>
          <a:ln w="12700"/>
        </p:spPr>
        <p:style>
          <a:lnRef idx="1">
            <a:schemeClr val="accent6"/>
          </a:lnRef>
          <a:fillRef idx="0">
            <a:schemeClr val="accent6"/>
          </a:fillRef>
          <a:effectRef idx="0">
            <a:schemeClr val="accent6"/>
          </a:effectRef>
          <a:fontRef idx="minor">
            <a:schemeClr val="tx1"/>
          </a:fontRef>
        </p:style>
      </p:cxnSp>
      <p:sp>
        <p:nvSpPr>
          <p:cNvPr id="7" name="右大括号 6">
            <a:extLst>
              <a:ext uri="{FF2B5EF4-FFF2-40B4-BE49-F238E27FC236}">
                <a16:creationId xmlns:a16="http://schemas.microsoft.com/office/drawing/2014/main" id="{FE764254-43CB-F4C9-908E-3E4FBC538713}"/>
              </a:ext>
            </a:extLst>
          </p:cNvPr>
          <p:cNvSpPr/>
          <p:nvPr/>
        </p:nvSpPr>
        <p:spPr>
          <a:xfrm>
            <a:off x="6390133" y="4847848"/>
            <a:ext cx="47573" cy="277924"/>
          </a:xfrm>
          <a:prstGeom prst="rightBrace">
            <a:avLst/>
          </a:prstGeom>
          <a:ln w="28575">
            <a:solidFill>
              <a:srgbClr val="7030A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sp>
        <p:nvSpPr>
          <p:cNvPr id="8" name="右大括号 7">
            <a:extLst>
              <a:ext uri="{FF2B5EF4-FFF2-40B4-BE49-F238E27FC236}">
                <a16:creationId xmlns:a16="http://schemas.microsoft.com/office/drawing/2014/main" id="{BA4D329B-C3AF-7209-2E1D-62AD2360594A}"/>
              </a:ext>
            </a:extLst>
          </p:cNvPr>
          <p:cNvSpPr/>
          <p:nvPr/>
        </p:nvSpPr>
        <p:spPr>
          <a:xfrm>
            <a:off x="6380026" y="4593352"/>
            <a:ext cx="90597" cy="265533"/>
          </a:xfrm>
          <a:prstGeom prst="rightBrace">
            <a:avLst/>
          </a:prstGeom>
          <a:ln w="28575">
            <a:solidFill>
              <a:srgbClr val="7030A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9D7687D1-CF4A-50D7-F7F0-A2A841AA7749}"/>
              </a:ext>
            </a:extLst>
          </p:cNvPr>
          <p:cNvPicPr>
            <a:picLocks noChangeAspect="1"/>
          </p:cNvPicPr>
          <p:nvPr/>
        </p:nvPicPr>
        <p:blipFill>
          <a:blip r:embed="rId16"/>
          <a:stretch>
            <a:fillRect/>
          </a:stretch>
        </p:blipFill>
        <p:spPr>
          <a:xfrm>
            <a:off x="6470123" y="4533840"/>
            <a:ext cx="76204" cy="158758"/>
          </a:xfrm>
          <a:prstGeom prst="rect">
            <a:avLst/>
          </a:prstGeom>
        </p:spPr>
      </p:pic>
      <p:pic>
        <p:nvPicPr>
          <p:cNvPr id="12" name="图片 11">
            <a:extLst>
              <a:ext uri="{FF2B5EF4-FFF2-40B4-BE49-F238E27FC236}">
                <a16:creationId xmlns:a16="http://schemas.microsoft.com/office/drawing/2014/main" id="{69B056D8-87CA-6CED-BF78-FD28B2B66276}"/>
              </a:ext>
            </a:extLst>
          </p:cNvPr>
          <p:cNvPicPr>
            <a:picLocks noChangeAspect="1"/>
          </p:cNvPicPr>
          <p:nvPr/>
        </p:nvPicPr>
        <p:blipFill>
          <a:blip r:embed="rId16"/>
          <a:stretch>
            <a:fillRect/>
          </a:stretch>
        </p:blipFill>
        <p:spPr>
          <a:xfrm>
            <a:off x="6507598" y="4856134"/>
            <a:ext cx="76204" cy="158758"/>
          </a:xfrm>
          <a:prstGeom prst="rect">
            <a:avLst/>
          </a:prstGeom>
        </p:spPr>
      </p:pic>
    </p:spTree>
    <p:extLst>
      <p:ext uri="{BB962C8B-B14F-4D97-AF65-F5344CB8AC3E}">
        <p14:creationId xmlns:p14="http://schemas.microsoft.com/office/powerpoint/2010/main" val="98602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10"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par>
                                <p:cTn id="21" presetID="10"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childTnLst>
                                </p:cTn>
                              </p:par>
                              <p:par>
                                <p:cTn id="27" presetID="10" presetClass="entr" presetSubtype="0"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500"/>
                                        <p:tgtEl>
                                          <p:spTgt spid="6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500"/>
                                        <p:tgtEl>
                                          <p:spTgt spid="67"/>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par>
                                <p:cTn id="52" presetID="10" presetClass="entr" presetSubtype="0" fill="hold"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fade">
                                      <p:cBhvr>
                                        <p:cTn id="59" dur="500"/>
                                        <p:tgtEl>
                                          <p:spTgt spid="47"/>
                                        </p:tgtEl>
                                      </p:cBhvr>
                                    </p:animEffect>
                                  </p:childTnLst>
                                </p:cTn>
                              </p:par>
                              <p:par>
                                <p:cTn id="60" presetID="10" presetClass="entr" presetSubtype="0" fill="hold"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66" grpId="0" animBg="1"/>
      <p:bldP spid="67" grpId="0"/>
      <p:bldP spid="7" grpId="0" animBg="1"/>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损失函数</a:t>
            </a:r>
          </a:p>
        </p:txBody>
      </p:sp>
      <p:sp>
        <p:nvSpPr>
          <p:cNvPr id="3" name="内容占位符 2"/>
          <p:cNvSpPr>
            <a:spLocks noGrp="1"/>
          </p:cNvSpPr>
          <p:nvPr>
            <p:ph idx="1"/>
          </p:nvPr>
        </p:nvSpPr>
        <p:spPr/>
        <p:txBody>
          <a:bodyPr/>
          <a:lstStyle/>
          <a:p>
            <a:pPr marL="0" indent="0">
              <a:buNone/>
            </a:pPr>
            <a:r>
              <a:rPr lang="zh-CN" altLang="en-US" dirty="0"/>
              <a:t>落入中间    间隔带的样本不计算损失</a:t>
            </a:r>
            <a:r>
              <a:rPr lang="en-US" altLang="zh-CN" dirty="0"/>
              <a:t>, </a:t>
            </a:r>
            <a:r>
              <a:rPr lang="zh-CN" altLang="en-US" dirty="0"/>
              <a:t>从而使得模型获得稀疏性</a:t>
            </a:r>
            <a:r>
              <a:rPr lang="en-US" altLang="zh-CN" dirty="0"/>
              <a:t>.</a:t>
            </a:r>
            <a:endParaRPr lang="zh-CN" altLang="en-US" dirty="0"/>
          </a:p>
        </p:txBody>
      </p:sp>
      <p:cxnSp>
        <p:nvCxnSpPr>
          <p:cNvPr id="81" name="直接箭头连接符 80"/>
          <p:cNvCxnSpPr/>
          <p:nvPr/>
        </p:nvCxnSpPr>
        <p:spPr>
          <a:xfrm flipH="1" flipV="1">
            <a:off x="4985097" y="2178265"/>
            <a:ext cx="0" cy="3288307"/>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82" name="直接箭头连接符 81"/>
          <p:cNvCxnSpPr/>
          <p:nvPr/>
        </p:nvCxnSpPr>
        <p:spPr>
          <a:xfrm>
            <a:off x="2705875" y="5466649"/>
            <a:ext cx="469757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83" name="文本框 82"/>
          <p:cNvSpPr txBox="1"/>
          <p:nvPr/>
        </p:nvSpPr>
        <p:spPr>
          <a:xfrm>
            <a:off x="4795962" y="5448652"/>
            <a:ext cx="274434" cy="307777"/>
          </a:xfrm>
          <a:prstGeom prst="rect">
            <a:avLst/>
          </a:prstGeom>
          <a:noFill/>
        </p:spPr>
        <p:txBody>
          <a:bodyPr wrap="none" rtlCol="0">
            <a:spAutoFit/>
          </a:bodyPr>
          <a:lstStyle/>
          <a:p>
            <a:r>
              <a:rPr lang="en-US" altLang="zh-CN" sz="1400" dirty="0">
                <a:latin typeface="Times "/>
              </a:rPr>
              <a:t>0</a:t>
            </a:r>
            <a:endParaRPr lang="zh-CN" altLang="en-US" sz="1400" dirty="0">
              <a:latin typeface="Times "/>
            </a:endParaRPr>
          </a:p>
        </p:txBody>
      </p:sp>
      <p:graphicFrame>
        <p:nvGraphicFramePr>
          <p:cNvPr id="84" name="对象 83"/>
          <p:cNvGraphicFramePr>
            <a:graphicFrameLocks noChangeAspect="1"/>
          </p:cNvGraphicFramePr>
          <p:nvPr>
            <p:extLst>
              <p:ext uri="{D42A27DB-BD31-4B8C-83A1-F6EECF244321}">
                <p14:modId xmlns:p14="http://schemas.microsoft.com/office/powerpoint/2010/main" val="4188868054"/>
              </p:ext>
            </p:extLst>
          </p:nvPr>
        </p:nvGraphicFramePr>
        <p:xfrm>
          <a:off x="6958226" y="5548169"/>
          <a:ext cx="161577" cy="279654"/>
        </p:xfrm>
        <a:graphic>
          <a:graphicData uri="http://schemas.openxmlformats.org/presentationml/2006/ole">
            <mc:AlternateContent xmlns:mc="http://schemas.openxmlformats.org/markup-compatibility/2006">
              <mc:Choice xmlns:v="urn:schemas-microsoft-com:vml" Requires="v">
                <p:oleObj name="Formula" r:id="rId2" imgW="76320" imgH="129600" progId="Equation.Ribbit">
                  <p:embed/>
                </p:oleObj>
              </mc:Choice>
              <mc:Fallback>
                <p:oleObj name="Formula" r:id="rId2" imgW="76320" imgH="129600" progId="Equation.Ribbit">
                  <p:embed/>
                  <p:pic>
                    <p:nvPicPr>
                      <p:cNvPr id="0" name=""/>
                      <p:cNvPicPr/>
                      <p:nvPr/>
                    </p:nvPicPr>
                    <p:blipFill>
                      <a:blip r:embed="rId3"/>
                      <a:stretch>
                        <a:fillRect/>
                      </a:stretch>
                    </p:blipFill>
                    <p:spPr>
                      <a:xfrm>
                        <a:off x="6958226" y="5548169"/>
                        <a:ext cx="161577" cy="279654"/>
                      </a:xfrm>
                      <a:prstGeom prst="rect">
                        <a:avLst/>
                      </a:prstGeom>
                    </p:spPr>
                  </p:pic>
                </p:oleObj>
              </mc:Fallback>
            </mc:AlternateContent>
          </a:graphicData>
        </a:graphic>
      </p:graphicFrame>
      <p:graphicFrame>
        <p:nvGraphicFramePr>
          <p:cNvPr id="85" name="对象 84"/>
          <p:cNvGraphicFramePr>
            <a:graphicFrameLocks noChangeAspect="1"/>
          </p:cNvGraphicFramePr>
          <p:nvPr>
            <p:extLst>
              <p:ext uri="{D42A27DB-BD31-4B8C-83A1-F6EECF244321}">
                <p14:modId xmlns:p14="http://schemas.microsoft.com/office/powerpoint/2010/main" val="1831434123"/>
              </p:ext>
            </p:extLst>
          </p:nvPr>
        </p:nvGraphicFramePr>
        <p:xfrm>
          <a:off x="4257921" y="2330207"/>
          <a:ext cx="530303" cy="381157"/>
        </p:xfrm>
        <a:graphic>
          <a:graphicData uri="http://schemas.openxmlformats.org/presentationml/2006/ole">
            <mc:AlternateContent xmlns:mc="http://schemas.openxmlformats.org/markup-compatibility/2006">
              <mc:Choice xmlns:v="urn:schemas-microsoft-com:vml" Requires="v">
                <p:oleObj name="Formula" r:id="rId4" imgW="249120" imgH="177840" progId="Equation.Ribbit">
                  <p:embed/>
                </p:oleObj>
              </mc:Choice>
              <mc:Fallback>
                <p:oleObj name="Formula" r:id="rId4" imgW="249120" imgH="177840" progId="Equation.Ribbit">
                  <p:embed/>
                  <p:pic>
                    <p:nvPicPr>
                      <p:cNvPr id="0" name=""/>
                      <p:cNvPicPr/>
                      <p:nvPr/>
                    </p:nvPicPr>
                    <p:blipFill>
                      <a:blip r:embed="rId5"/>
                      <a:stretch>
                        <a:fillRect/>
                      </a:stretch>
                    </p:blipFill>
                    <p:spPr>
                      <a:xfrm>
                        <a:off x="4257921" y="2330207"/>
                        <a:ext cx="530303" cy="381157"/>
                      </a:xfrm>
                      <a:prstGeom prst="rect">
                        <a:avLst/>
                      </a:prstGeom>
                    </p:spPr>
                  </p:pic>
                </p:oleObj>
              </mc:Fallback>
            </mc:AlternateContent>
          </a:graphicData>
        </a:graphic>
      </p:graphicFrame>
      <p:sp>
        <p:nvSpPr>
          <p:cNvPr id="86" name="任意多边形 85"/>
          <p:cNvSpPr/>
          <p:nvPr/>
        </p:nvSpPr>
        <p:spPr>
          <a:xfrm>
            <a:off x="4977860" y="2976735"/>
            <a:ext cx="1528766" cy="2473374"/>
          </a:xfrm>
          <a:custGeom>
            <a:avLst/>
            <a:gdLst>
              <a:gd name="connsiteX0" fmla="*/ 0 w 1171575"/>
              <a:gd name="connsiteY0" fmla="*/ 1895475 h 1895475"/>
              <a:gd name="connsiteX1" fmla="*/ 381000 w 1171575"/>
              <a:gd name="connsiteY1" fmla="*/ 1733550 h 1895475"/>
              <a:gd name="connsiteX2" fmla="*/ 752475 w 1171575"/>
              <a:gd name="connsiteY2" fmla="*/ 1200150 h 1895475"/>
              <a:gd name="connsiteX3" fmla="*/ 1171575 w 1171575"/>
              <a:gd name="connsiteY3" fmla="*/ 0 h 1895475"/>
              <a:gd name="connsiteX0" fmla="*/ 0 w 1171575"/>
              <a:gd name="connsiteY0" fmla="*/ 1895475 h 1895475"/>
              <a:gd name="connsiteX1" fmla="*/ 381000 w 1171575"/>
              <a:gd name="connsiteY1" fmla="*/ 1733550 h 1895475"/>
              <a:gd name="connsiteX2" fmla="*/ 752475 w 1171575"/>
              <a:gd name="connsiteY2" fmla="*/ 1200150 h 1895475"/>
              <a:gd name="connsiteX3" fmla="*/ 1171575 w 1171575"/>
              <a:gd name="connsiteY3" fmla="*/ 0 h 1895475"/>
            </a:gdLst>
            <a:ahLst/>
            <a:cxnLst>
              <a:cxn ang="0">
                <a:pos x="connsiteX0" y="connsiteY0"/>
              </a:cxn>
              <a:cxn ang="0">
                <a:pos x="connsiteX1" y="connsiteY1"/>
              </a:cxn>
              <a:cxn ang="0">
                <a:pos x="connsiteX2" y="connsiteY2"/>
              </a:cxn>
              <a:cxn ang="0">
                <a:pos x="connsiteX3" y="connsiteY3"/>
              </a:cxn>
            </a:cxnLst>
            <a:rect l="l" t="t" r="r" b="b"/>
            <a:pathLst>
              <a:path w="1171575" h="1895475">
                <a:moveTo>
                  <a:pt x="0" y="1895475"/>
                </a:moveTo>
                <a:cubicBezTo>
                  <a:pt x="127794" y="1872456"/>
                  <a:pt x="255588" y="1849437"/>
                  <a:pt x="381000" y="1733550"/>
                </a:cubicBezTo>
                <a:cubicBezTo>
                  <a:pt x="506412" y="1617663"/>
                  <a:pt x="620713" y="1489075"/>
                  <a:pt x="752475" y="1200150"/>
                </a:cubicBezTo>
                <a:cubicBezTo>
                  <a:pt x="884238" y="911225"/>
                  <a:pt x="1109663" y="238125"/>
                  <a:pt x="1171575" y="0"/>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cxnSp>
        <p:nvCxnSpPr>
          <p:cNvPr id="87" name="直接连接符 86"/>
          <p:cNvCxnSpPr/>
          <p:nvPr/>
        </p:nvCxnSpPr>
        <p:spPr>
          <a:xfrm flipV="1">
            <a:off x="5372402" y="4037128"/>
            <a:ext cx="1522425" cy="14283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任意多边形 87"/>
          <p:cNvSpPr/>
          <p:nvPr/>
        </p:nvSpPr>
        <p:spPr>
          <a:xfrm flipH="1">
            <a:off x="3463571" y="2976285"/>
            <a:ext cx="1526710" cy="2473374"/>
          </a:xfrm>
          <a:custGeom>
            <a:avLst/>
            <a:gdLst>
              <a:gd name="connsiteX0" fmla="*/ 0 w 1171575"/>
              <a:gd name="connsiteY0" fmla="*/ 1895475 h 1895475"/>
              <a:gd name="connsiteX1" fmla="*/ 381000 w 1171575"/>
              <a:gd name="connsiteY1" fmla="*/ 1733550 h 1895475"/>
              <a:gd name="connsiteX2" fmla="*/ 752475 w 1171575"/>
              <a:gd name="connsiteY2" fmla="*/ 1200150 h 1895475"/>
              <a:gd name="connsiteX3" fmla="*/ 1171575 w 1171575"/>
              <a:gd name="connsiteY3" fmla="*/ 0 h 1895475"/>
              <a:gd name="connsiteX0" fmla="*/ 0 w 1171575"/>
              <a:gd name="connsiteY0" fmla="*/ 1895475 h 1895475"/>
              <a:gd name="connsiteX1" fmla="*/ 381000 w 1171575"/>
              <a:gd name="connsiteY1" fmla="*/ 1733550 h 1895475"/>
              <a:gd name="connsiteX2" fmla="*/ 752475 w 1171575"/>
              <a:gd name="connsiteY2" fmla="*/ 1200150 h 1895475"/>
              <a:gd name="connsiteX3" fmla="*/ 1171575 w 1171575"/>
              <a:gd name="connsiteY3" fmla="*/ 0 h 1895475"/>
            </a:gdLst>
            <a:ahLst/>
            <a:cxnLst>
              <a:cxn ang="0">
                <a:pos x="connsiteX0" y="connsiteY0"/>
              </a:cxn>
              <a:cxn ang="0">
                <a:pos x="connsiteX1" y="connsiteY1"/>
              </a:cxn>
              <a:cxn ang="0">
                <a:pos x="connsiteX2" y="connsiteY2"/>
              </a:cxn>
              <a:cxn ang="0">
                <a:pos x="connsiteX3" y="connsiteY3"/>
              </a:cxn>
            </a:cxnLst>
            <a:rect l="l" t="t" r="r" b="b"/>
            <a:pathLst>
              <a:path w="1171575" h="1895475">
                <a:moveTo>
                  <a:pt x="0" y="1895475"/>
                </a:moveTo>
                <a:cubicBezTo>
                  <a:pt x="127794" y="1872456"/>
                  <a:pt x="255588" y="1849437"/>
                  <a:pt x="381000" y="1733550"/>
                </a:cubicBezTo>
                <a:cubicBezTo>
                  <a:pt x="506412" y="1617663"/>
                  <a:pt x="620713" y="1489075"/>
                  <a:pt x="752475" y="1200150"/>
                </a:cubicBezTo>
                <a:cubicBezTo>
                  <a:pt x="884238" y="911225"/>
                  <a:pt x="1109663" y="238125"/>
                  <a:pt x="1171575" y="0"/>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cxnSp>
        <p:nvCxnSpPr>
          <p:cNvPr id="89" name="直接连接符 88"/>
          <p:cNvCxnSpPr/>
          <p:nvPr/>
        </p:nvCxnSpPr>
        <p:spPr>
          <a:xfrm flipH="1" flipV="1">
            <a:off x="3039602" y="4028374"/>
            <a:ext cx="1522425" cy="14283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4559462" y="5460071"/>
            <a:ext cx="81328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91" name="对象 90"/>
          <p:cNvGraphicFramePr>
            <a:graphicFrameLocks noChangeAspect="1"/>
          </p:cNvGraphicFramePr>
          <p:nvPr>
            <p:extLst>
              <p:ext uri="{D42A27DB-BD31-4B8C-83A1-F6EECF244321}">
                <p14:modId xmlns:p14="http://schemas.microsoft.com/office/powerpoint/2010/main" val="1874023206"/>
              </p:ext>
            </p:extLst>
          </p:nvPr>
        </p:nvGraphicFramePr>
        <p:xfrm>
          <a:off x="6587027" y="3110803"/>
          <a:ext cx="1137113" cy="375806"/>
        </p:xfrm>
        <a:graphic>
          <a:graphicData uri="http://schemas.openxmlformats.org/presentationml/2006/ole">
            <mc:AlternateContent xmlns:mc="http://schemas.openxmlformats.org/markup-compatibility/2006">
              <mc:Choice xmlns:v="urn:schemas-microsoft-com:vml" Requires="v">
                <p:oleObj name="Formula" r:id="rId6" imgW="588240" imgH="193320" progId="Equation.Ribbit">
                  <p:embed/>
                </p:oleObj>
              </mc:Choice>
              <mc:Fallback>
                <p:oleObj name="Formula" r:id="rId6" imgW="588240" imgH="193320" progId="Equation.Ribbit">
                  <p:embed/>
                  <p:pic>
                    <p:nvPicPr>
                      <p:cNvPr id="0" name=""/>
                      <p:cNvPicPr/>
                      <p:nvPr/>
                    </p:nvPicPr>
                    <p:blipFill>
                      <a:blip r:embed="rId7"/>
                      <a:stretch>
                        <a:fillRect/>
                      </a:stretch>
                    </p:blipFill>
                    <p:spPr>
                      <a:xfrm>
                        <a:off x="6587027" y="3110803"/>
                        <a:ext cx="1137113" cy="375806"/>
                      </a:xfrm>
                      <a:prstGeom prst="rect">
                        <a:avLst/>
                      </a:prstGeom>
                    </p:spPr>
                  </p:pic>
                </p:oleObj>
              </mc:Fallback>
            </mc:AlternateContent>
          </a:graphicData>
        </a:graphic>
      </p:graphicFrame>
      <p:graphicFrame>
        <p:nvGraphicFramePr>
          <p:cNvPr id="92" name="对象 91"/>
          <p:cNvGraphicFramePr>
            <a:graphicFrameLocks noChangeAspect="1"/>
          </p:cNvGraphicFramePr>
          <p:nvPr>
            <p:extLst>
              <p:ext uri="{D42A27DB-BD31-4B8C-83A1-F6EECF244321}">
                <p14:modId xmlns:p14="http://schemas.microsoft.com/office/powerpoint/2010/main" val="2323340520"/>
              </p:ext>
            </p:extLst>
          </p:nvPr>
        </p:nvGraphicFramePr>
        <p:xfrm>
          <a:off x="6985157" y="4363200"/>
          <a:ext cx="3325813" cy="892175"/>
        </p:xfrm>
        <a:graphic>
          <a:graphicData uri="http://schemas.openxmlformats.org/presentationml/2006/ole">
            <mc:AlternateContent xmlns:mc="http://schemas.openxmlformats.org/markup-compatibility/2006">
              <mc:Choice xmlns:v="urn:schemas-microsoft-com:vml" Requires="v">
                <p:oleObj name="Formula" r:id="rId8" imgW="1798560" imgH="482760" progId="Equation.Ribbit">
                  <p:embed/>
                </p:oleObj>
              </mc:Choice>
              <mc:Fallback>
                <p:oleObj name="Formula" r:id="rId8" imgW="1798560" imgH="482760" progId="Equation.Ribbit">
                  <p:embed/>
                  <p:pic>
                    <p:nvPicPr>
                      <p:cNvPr id="0" name=""/>
                      <p:cNvPicPr/>
                      <p:nvPr/>
                    </p:nvPicPr>
                    <p:blipFill>
                      <a:blip r:embed="rId9"/>
                      <a:stretch>
                        <a:fillRect/>
                      </a:stretch>
                    </p:blipFill>
                    <p:spPr>
                      <a:xfrm>
                        <a:off x="6985157" y="4363200"/>
                        <a:ext cx="3325813" cy="892175"/>
                      </a:xfrm>
                      <a:prstGeom prst="rect">
                        <a:avLst/>
                      </a:prstGeom>
                    </p:spPr>
                  </p:pic>
                </p:oleObj>
              </mc:Fallback>
            </mc:AlternateContent>
          </a:graphicData>
        </a:graphic>
      </p:graphicFrame>
      <p:graphicFrame>
        <p:nvGraphicFramePr>
          <p:cNvPr id="95" name="对象 94"/>
          <p:cNvGraphicFramePr>
            <a:graphicFrameLocks noChangeAspect="1"/>
          </p:cNvGraphicFramePr>
          <p:nvPr>
            <p:extLst>
              <p:ext uri="{D42A27DB-BD31-4B8C-83A1-F6EECF244321}">
                <p14:modId xmlns:p14="http://schemas.microsoft.com/office/powerpoint/2010/main" val="3372641613"/>
              </p:ext>
            </p:extLst>
          </p:nvPr>
        </p:nvGraphicFramePr>
        <p:xfrm>
          <a:off x="1587402" y="1210942"/>
          <a:ext cx="290912" cy="324000"/>
        </p:xfrm>
        <a:graphic>
          <a:graphicData uri="http://schemas.openxmlformats.org/presentationml/2006/ole">
            <mc:AlternateContent xmlns:mc="http://schemas.openxmlformats.org/markup-compatibility/2006">
              <mc:Choice xmlns:v="urn:schemas-microsoft-com:vml" Requires="v">
                <p:oleObj name="Formula" r:id="rId10" imgW="138600" imgH="153720" progId="Equation.Ribbit">
                  <p:embed/>
                </p:oleObj>
              </mc:Choice>
              <mc:Fallback>
                <p:oleObj name="Formula" r:id="rId10" imgW="138600" imgH="153720" progId="Equation.Ribbit">
                  <p:embed/>
                  <p:pic>
                    <p:nvPicPr>
                      <p:cNvPr id="0" name=""/>
                      <p:cNvPicPr/>
                      <p:nvPr/>
                    </p:nvPicPr>
                    <p:blipFill>
                      <a:blip r:embed="rId11"/>
                      <a:stretch>
                        <a:fillRect/>
                      </a:stretch>
                    </p:blipFill>
                    <p:spPr>
                      <a:xfrm>
                        <a:off x="1587402" y="1210942"/>
                        <a:ext cx="290912" cy="324000"/>
                      </a:xfrm>
                      <a:prstGeom prst="rect">
                        <a:avLst/>
                      </a:prstGeom>
                    </p:spPr>
                  </p:pic>
                </p:oleObj>
              </mc:Fallback>
            </mc:AlternateContent>
          </a:graphicData>
        </a:graphic>
      </p:graphicFrame>
      <p:sp>
        <p:nvSpPr>
          <p:cNvPr id="68" name="内容占位符 3"/>
          <p:cNvSpPr txBox="1">
            <a:spLocks/>
          </p:cNvSpPr>
          <p:nvPr/>
        </p:nvSpPr>
        <p:spPr>
          <a:xfrm>
            <a:off x="6513863" y="2716828"/>
            <a:ext cx="2788977"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最小二乘损失函数</a:t>
            </a:r>
          </a:p>
        </p:txBody>
      </p:sp>
      <p:sp>
        <p:nvSpPr>
          <p:cNvPr id="69" name="内容占位符 3"/>
          <p:cNvSpPr txBox="1">
            <a:spLocks/>
          </p:cNvSpPr>
          <p:nvPr/>
        </p:nvSpPr>
        <p:spPr>
          <a:xfrm>
            <a:off x="6903939" y="3880584"/>
            <a:ext cx="3216676"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rgbClr val="FF0000"/>
                </a:solidFill>
              </a:rPr>
              <a:t>支持向量回归损失函数</a:t>
            </a:r>
          </a:p>
        </p:txBody>
      </p:sp>
      <p:sp>
        <p:nvSpPr>
          <p:cNvPr id="4" name="文本框 3">
            <a:extLst>
              <a:ext uri="{FF2B5EF4-FFF2-40B4-BE49-F238E27FC236}">
                <a16:creationId xmlns:a16="http://schemas.microsoft.com/office/drawing/2014/main" id="{12878CBB-B4D2-D261-EA16-E1AF188E250A}"/>
              </a:ext>
            </a:extLst>
          </p:cNvPr>
          <p:cNvSpPr txBox="1"/>
          <p:nvPr/>
        </p:nvSpPr>
        <p:spPr>
          <a:xfrm>
            <a:off x="7119803" y="2178265"/>
            <a:ext cx="495649" cy="369332"/>
          </a:xfrm>
          <a:prstGeom prst="rect">
            <a:avLst/>
          </a:prstGeom>
          <a:noFill/>
        </p:spPr>
        <p:txBody>
          <a:bodyPr wrap="none" rtlCol="0">
            <a:spAutoFit/>
          </a:bodyPr>
          <a:lstStyle/>
          <a:p>
            <a:r>
              <a:rPr lang="en-US" altLang="zh-CN" dirty="0"/>
              <a:t>z=</a:t>
            </a:r>
            <a:endParaRPr lang="zh-CN" altLang="en-US" dirty="0"/>
          </a:p>
        </p:txBody>
      </p:sp>
      <p:pic>
        <p:nvPicPr>
          <p:cNvPr id="6" name="图片 5">
            <a:extLst>
              <a:ext uri="{FF2B5EF4-FFF2-40B4-BE49-F238E27FC236}">
                <a16:creationId xmlns:a16="http://schemas.microsoft.com/office/drawing/2014/main" id="{F8C04822-3535-DF61-6E44-DEF2757E9E2A}"/>
              </a:ext>
            </a:extLst>
          </p:cNvPr>
          <p:cNvPicPr>
            <a:picLocks noChangeAspect="1"/>
          </p:cNvPicPr>
          <p:nvPr/>
        </p:nvPicPr>
        <p:blipFill>
          <a:blip r:embed="rId12"/>
          <a:stretch>
            <a:fillRect/>
          </a:stretch>
        </p:blipFill>
        <p:spPr>
          <a:xfrm>
            <a:off x="7572429" y="2178265"/>
            <a:ext cx="939848" cy="393720"/>
          </a:xfrm>
          <a:prstGeom prst="rect">
            <a:avLst/>
          </a:prstGeom>
        </p:spPr>
      </p:pic>
    </p:spTree>
    <p:extLst>
      <p:ext uri="{BB962C8B-B14F-4D97-AF65-F5344CB8AC3E}">
        <p14:creationId xmlns:p14="http://schemas.microsoft.com/office/powerpoint/2010/main" val="267481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par>
                                <p:cTn id="11" presetID="10"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500"/>
                                        <p:tgtEl>
                                          <p:spTgt spid="84"/>
                                        </p:tgtEl>
                                      </p:cBhvr>
                                    </p:animEffect>
                                  </p:childTnLst>
                                </p:cTn>
                              </p:par>
                              <p:par>
                                <p:cTn id="14" presetID="10" presetClass="entr" presetSubtype="0" fill="hold" nodeType="with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500"/>
                                        <p:tgtEl>
                                          <p:spTgt spid="8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500"/>
                                        <p:tgtEl>
                                          <p:spTgt spid="8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8"/>
                                        </p:tgtEl>
                                        <p:attrNameLst>
                                          <p:attrName>style.visibility</p:attrName>
                                        </p:attrNameLst>
                                      </p:cBhvr>
                                      <p:to>
                                        <p:strVal val="visible"/>
                                      </p:to>
                                    </p:set>
                                    <p:animEffect transition="in" filter="fade">
                                      <p:cBhvr>
                                        <p:cTn id="24" dur="500"/>
                                        <p:tgtEl>
                                          <p:spTgt spid="8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500"/>
                                        <p:tgtEl>
                                          <p:spTgt spid="8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fade">
                                      <p:cBhvr>
                                        <p:cTn id="30" dur="500"/>
                                        <p:tgtEl>
                                          <p:spTgt spid="68"/>
                                        </p:tgtEl>
                                      </p:cBhvr>
                                    </p:animEffect>
                                  </p:childTnLst>
                                </p:cTn>
                              </p:par>
                              <p:par>
                                <p:cTn id="31" presetID="10" presetClass="entr" presetSubtype="0"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animEffect transition="in" filter="fade">
                                      <p:cBhvr>
                                        <p:cTn id="33" dur="500"/>
                                        <p:tgtEl>
                                          <p:spTgt spid="9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fade">
                                      <p:cBhvr>
                                        <p:cTn id="38" dur="500"/>
                                        <p:tgtEl>
                                          <p:spTgt spid="69"/>
                                        </p:tgtEl>
                                      </p:cBhvr>
                                    </p:animEffect>
                                  </p:childTnLst>
                                </p:cTn>
                              </p:par>
                              <p:par>
                                <p:cTn id="39" presetID="10" presetClass="entr" presetSubtype="0" fill="hold" nodeType="with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fade">
                                      <p:cBhvr>
                                        <p:cTn id="41" dur="500"/>
                                        <p:tgtEl>
                                          <p:spTgt spid="92"/>
                                        </p:tgtEl>
                                      </p:cBhvr>
                                    </p:animEffect>
                                  </p:childTnLst>
                                </p:cTn>
                              </p:par>
                              <p:par>
                                <p:cTn id="42" presetID="10" presetClass="entr" presetSubtype="0" fill="hold" nodeType="with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500"/>
                                        <p:tgtEl>
                                          <p:spTgt spid="87"/>
                                        </p:tgtEl>
                                      </p:cBhvr>
                                    </p:animEffect>
                                  </p:childTnLst>
                                </p:cTn>
                              </p:par>
                              <p:par>
                                <p:cTn id="45" presetID="10" presetClass="entr" presetSubtype="0"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fade">
                                      <p:cBhvr>
                                        <p:cTn id="47" dur="500"/>
                                        <p:tgtEl>
                                          <p:spTgt spid="89"/>
                                        </p:tgtEl>
                                      </p:cBhvr>
                                    </p:animEffect>
                                  </p:childTnLst>
                                </p:cTn>
                              </p:par>
                              <p:par>
                                <p:cTn id="48" presetID="10" presetClass="entr" presetSubtype="0" fill="hold" nodeType="with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fade">
                                      <p:cBhvr>
                                        <p:cTn id="50"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6" grpId="0" animBg="1"/>
      <p:bldP spid="88" grpId="0" animBg="1"/>
      <p:bldP spid="68" grpId="0"/>
      <p:bldP spid="6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形式化</a:t>
            </a:r>
          </a:p>
        </p:txBody>
      </p:sp>
      <p:pic>
        <p:nvPicPr>
          <p:cNvPr id="10" name="图片 9">
            <a:extLst>
              <a:ext uri="{FF2B5EF4-FFF2-40B4-BE49-F238E27FC236}">
                <a16:creationId xmlns:a16="http://schemas.microsoft.com/office/drawing/2014/main" id="{0C7EAD2F-656C-1E58-2C71-D3AEE2C0F5A5}"/>
              </a:ext>
            </a:extLst>
          </p:cNvPr>
          <p:cNvPicPr>
            <a:picLocks noChangeAspect="1"/>
          </p:cNvPicPr>
          <p:nvPr/>
        </p:nvPicPr>
        <p:blipFill rotWithShape="1">
          <a:blip r:embed="rId2"/>
          <a:srcRect t="8844"/>
          <a:stretch/>
        </p:blipFill>
        <p:spPr>
          <a:xfrm>
            <a:off x="1326535" y="1330644"/>
            <a:ext cx="6687414" cy="2871899"/>
          </a:xfrm>
          <a:prstGeom prst="rect">
            <a:avLst/>
          </a:prstGeom>
        </p:spPr>
      </p:pic>
      <p:sp>
        <p:nvSpPr>
          <p:cNvPr id="3" name="文本框 2">
            <a:extLst>
              <a:ext uri="{FF2B5EF4-FFF2-40B4-BE49-F238E27FC236}">
                <a16:creationId xmlns:a16="http://schemas.microsoft.com/office/drawing/2014/main" id="{83939DC9-ADFA-4662-AFB8-38A34AFA2A05}"/>
              </a:ext>
            </a:extLst>
          </p:cNvPr>
          <p:cNvSpPr txBox="1"/>
          <p:nvPr/>
        </p:nvSpPr>
        <p:spPr>
          <a:xfrm>
            <a:off x="5957209" y="3429000"/>
            <a:ext cx="495649" cy="369332"/>
          </a:xfrm>
          <a:prstGeom prst="rect">
            <a:avLst/>
          </a:prstGeom>
          <a:noFill/>
        </p:spPr>
        <p:txBody>
          <a:bodyPr wrap="none" rtlCol="0">
            <a:spAutoFit/>
          </a:bodyPr>
          <a:lstStyle/>
          <a:p>
            <a:r>
              <a:rPr lang="en-US" altLang="zh-CN" dirty="0"/>
              <a:t>z=</a:t>
            </a:r>
            <a:endParaRPr lang="zh-CN" altLang="en-US" dirty="0"/>
          </a:p>
        </p:txBody>
      </p:sp>
      <p:pic>
        <p:nvPicPr>
          <p:cNvPr id="4" name="图片 3">
            <a:extLst>
              <a:ext uri="{FF2B5EF4-FFF2-40B4-BE49-F238E27FC236}">
                <a16:creationId xmlns:a16="http://schemas.microsoft.com/office/drawing/2014/main" id="{2F932935-1E05-44EF-DA06-E3A8B9E7CA9C}"/>
              </a:ext>
            </a:extLst>
          </p:cNvPr>
          <p:cNvPicPr>
            <a:picLocks noChangeAspect="1"/>
          </p:cNvPicPr>
          <p:nvPr/>
        </p:nvPicPr>
        <p:blipFill>
          <a:blip r:embed="rId3"/>
          <a:stretch>
            <a:fillRect/>
          </a:stretch>
        </p:blipFill>
        <p:spPr>
          <a:xfrm>
            <a:off x="6409835" y="3429000"/>
            <a:ext cx="939848" cy="393720"/>
          </a:xfrm>
          <a:prstGeom prst="rect">
            <a:avLst/>
          </a:prstGeom>
        </p:spPr>
      </p:pic>
    </p:spTree>
    <p:extLst>
      <p:ext uri="{BB962C8B-B14F-4D97-AF65-F5344CB8AC3E}">
        <p14:creationId xmlns:p14="http://schemas.microsoft.com/office/powerpoint/2010/main" val="24077184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740FF6-7D4E-42B9-82B6-967BBED7F4E0}"/>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15BE5A7E-95EC-F887-2AA0-995B2FDB4B5C}"/>
              </a:ext>
            </a:extLst>
          </p:cNvPr>
          <p:cNvPicPr>
            <a:picLocks noChangeAspect="1"/>
          </p:cNvPicPr>
          <p:nvPr/>
        </p:nvPicPr>
        <p:blipFill>
          <a:blip r:embed="rId2"/>
          <a:stretch>
            <a:fillRect/>
          </a:stretch>
        </p:blipFill>
        <p:spPr>
          <a:xfrm>
            <a:off x="283027" y="292310"/>
            <a:ext cx="11355920" cy="4766872"/>
          </a:xfrm>
          <a:prstGeom prst="rect">
            <a:avLst/>
          </a:prstGeom>
        </p:spPr>
      </p:pic>
      <p:sp>
        <p:nvSpPr>
          <p:cNvPr id="6" name="文本框 5">
            <a:extLst>
              <a:ext uri="{FF2B5EF4-FFF2-40B4-BE49-F238E27FC236}">
                <a16:creationId xmlns:a16="http://schemas.microsoft.com/office/drawing/2014/main" id="{2B06D00A-99B3-284F-4037-9E16513BD88E}"/>
              </a:ext>
            </a:extLst>
          </p:cNvPr>
          <p:cNvSpPr txBox="1"/>
          <p:nvPr/>
        </p:nvSpPr>
        <p:spPr>
          <a:xfrm>
            <a:off x="1901878" y="5278465"/>
            <a:ext cx="5788076" cy="1200329"/>
          </a:xfrm>
          <a:prstGeom prst="rect">
            <a:avLst/>
          </a:prstGeom>
          <a:noFill/>
        </p:spPr>
        <p:txBody>
          <a:bodyPr wrap="square">
            <a:spAutoFit/>
          </a:bodyPr>
          <a:lstStyle/>
          <a:p>
            <a:r>
              <a:rPr lang="zh-CN" altLang="en-US" sz="2400" b="1" dirty="0">
                <a:solidFill>
                  <a:srgbClr val="C00000"/>
                </a:solidFill>
              </a:rPr>
              <a:t>在ε 不变的前提下，回归超平面f(x)尽可能平和间隔尽可能大是等效的</a:t>
            </a:r>
          </a:p>
          <a:p>
            <a:r>
              <a:rPr lang="zh-CN" altLang="en-US" sz="2400" b="1" dirty="0">
                <a:solidFill>
                  <a:srgbClr val="C00000"/>
                </a:solidFill>
              </a:rPr>
              <a:t> </a:t>
            </a:r>
          </a:p>
        </p:txBody>
      </p:sp>
    </p:spTree>
    <p:extLst>
      <p:ext uri="{BB962C8B-B14F-4D97-AF65-F5344CB8AC3E}">
        <p14:creationId xmlns:p14="http://schemas.microsoft.com/office/powerpoint/2010/main" val="25245343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918CE-8D80-846E-D0D2-1A3B36921F7A}"/>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84C94188-502E-A52F-203B-34261F318113}"/>
              </a:ext>
            </a:extLst>
          </p:cNvPr>
          <p:cNvPicPr>
            <a:picLocks noChangeAspect="1"/>
          </p:cNvPicPr>
          <p:nvPr/>
        </p:nvPicPr>
        <p:blipFill rotWithShape="1">
          <a:blip r:embed="rId2"/>
          <a:srcRect r="6364"/>
          <a:stretch/>
        </p:blipFill>
        <p:spPr>
          <a:xfrm>
            <a:off x="339386" y="269823"/>
            <a:ext cx="11505481" cy="5683732"/>
          </a:xfrm>
          <a:prstGeom prst="rect">
            <a:avLst/>
          </a:prstGeom>
        </p:spPr>
      </p:pic>
    </p:spTree>
    <p:extLst>
      <p:ext uri="{BB962C8B-B14F-4D97-AF65-F5344CB8AC3E}">
        <p14:creationId xmlns:p14="http://schemas.microsoft.com/office/powerpoint/2010/main" val="40156819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形式化</a:t>
            </a:r>
          </a:p>
        </p:txBody>
      </p:sp>
      <p:pic>
        <p:nvPicPr>
          <p:cNvPr id="10" name="图片 9">
            <a:extLst>
              <a:ext uri="{FF2B5EF4-FFF2-40B4-BE49-F238E27FC236}">
                <a16:creationId xmlns:a16="http://schemas.microsoft.com/office/drawing/2014/main" id="{0C7EAD2F-656C-1E58-2C71-D3AEE2C0F5A5}"/>
              </a:ext>
            </a:extLst>
          </p:cNvPr>
          <p:cNvPicPr>
            <a:picLocks noChangeAspect="1"/>
          </p:cNvPicPr>
          <p:nvPr/>
        </p:nvPicPr>
        <p:blipFill rotWithShape="1">
          <a:blip r:embed="rId2"/>
          <a:srcRect t="8844"/>
          <a:stretch/>
        </p:blipFill>
        <p:spPr>
          <a:xfrm>
            <a:off x="1716280" y="892061"/>
            <a:ext cx="6687414" cy="2871899"/>
          </a:xfrm>
          <a:prstGeom prst="rect">
            <a:avLst/>
          </a:prstGeom>
        </p:spPr>
      </p:pic>
      <p:pic>
        <p:nvPicPr>
          <p:cNvPr id="12" name="图片 11">
            <a:extLst>
              <a:ext uri="{FF2B5EF4-FFF2-40B4-BE49-F238E27FC236}">
                <a16:creationId xmlns:a16="http://schemas.microsoft.com/office/drawing/2014/main" id="{06759A3A-DF2B-8117-78AB-2673B6E8A9F9}"/>
              </a:ext>
            </a:extLst>
          </p:cNvPr>
          <p:cNvPicPr>
            <a:picLocks noChangeAspect="1"/>
          </p:cNvPicPr>
          <p:nvPr/>
        </p:nvPicPr>
        <p:blipFill>
          <a:blip r:embed="rId3">
            <a:duotone>
              <a:prstClr val="black"/>
              <a:schemeClr val="accent2">
                <a:tint val="45000"/>
                <a:satMod val="400000"/>
              </a:schemeClr>
            </a:duotone>
          </a:blip>
          <a:stretch>
            <a:fillRect/>
          </a:stretch>
        </p:blipFill>
        <p:spPr>
          <a:xfrm>
            <a:off x="1817465" y="3835283"/>
            <a:ext cx="5477794" cy="2658604"/>
          </a:xfrm>
          <a:prstGeom prst="rect">
            <a:avLst/>
          </a:prstGeom>
        </p:spPr>
      </p:pic>
    </p:spTree>
    <p:extLst>
      <p:ext uri="{BB962C8B-B14F-4D97-AF65-F5344CB8AC3E}">
        <p14:creationId xmlns:p14="http://schemas.microsoft.com/office/powerpoint/2010/main" val="58881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10682" y="91730"/>
            <a:ext cx="7886700" cy="570310"/>
          </a:xfrm>
        </p:spPr>
        <p:txBody>
          <a:bodyPr vert="horz" lIns="91440" tIns="45720" rIns="91440" bIns="45720" rtlCol="0" anchor="ctr">
            <a:normAutofit fontScale="90000"/>
          </a:bodyPr>
          <a:lstStyle/>
          <a:p>
            <a:r>
              <a:rPr altLang="en-US" dirty="0" err="1"/>
              <a:t>分离超平面</a:t>
            </a:r>
            <a:endParaRPr altLang="zh-CN" dirty="0"/>
          </a:p>
        </p:txBody>
      </p:sp>
      <p:sp>
        <p:nvSpPr>
          <p:cNvPr id="19459" name="内容占位符 2"/>
          <p:cNvSpPr>
            <a:spLocks noGrp="1"/>
          </p:cNvSpPr>
          <p:nvPr>
            <p:ph idx="1"/>
          </p:nvPr>
        </p:nvSpPr>
        <p:spPr>
          <a:xfrm>
            <a:off x="1115739" y="1145952"/>
            <a:ext cx="2191475" cy="4704883"/>
          </a:xfrm>
        </p:spPr>
        <p:txBody>
          <a:bodyPr>
            <a:noAutofit/>
          </a:bodyPr>
          <a:lstStyle/>
          <a:p>
            <a:pPr eaLnBrk="1" hangingPunct="1">
              <a:lnSpc>
                <a:spcPct val="150000"/>
              </a:lnSpc>
            </a:pPr>
            <a:r>
              <a:rPr altLang="en-US" sz="2000" dirty="0">
                <a:latin typeface="+mn-ea"/>
                <a:ea typeface="+mn-ea"/>
              </a:rPr>
              <a:t>画一条线，使得所有的男性数据点在直线上方，所有的女性数据点在直线的下方。</a:t>
            </a:r>
            <a:endParaRPr lang="en-US" altLang="zh-CN" sz="2000" dirty="0">
              <a:latin typeface="+mn-ea"/>
              <a:ea typeface="+mn-ea"/>
            </a:endParaRPr>
          </a:p>
          <a:p>
            <a:pPr eaLnBrk="1" hangingPunct="1">
              <a:lnSpc>
                <a:spcPct val="150000"/>
              </a:lnSpc>
            </a:pPr>
            <a:r>
              <a:rPr altLang="en-US" sz="2000" dirty="0">
                <a:latin typeface="+mn-ea"/>
                <a:ea typeface="+mn-ea"/>
              </a:rPr>
              <a:t>在逻辑回归当中，这条直线叫做决策边界，在</a:t>
            </a:r>
            <a:r>
              <a:rPr lang="en-US" altLang="zh-CN" sz="2000" dirty="0">
                <a:latin typeface="+mn-ea"/>
                <a:ea typeface="+mn-ea"/>
              </a:rPr>
              <a:t>SVM</a:t>
            </a:r>
            <a:r>
              <a:rPr altLang="en-US" sz="2000" dirty="0">
                <a:latin typeface="+mn-ea"/>
                <a:ea typeface="+mn-ea"/>
              </a:rPr>
              <a:t>当中叫做</a:t>
            </a:r>
            <a:r>
              <a:rPr altLang="en-US" sz="2000" dirty="0">
                <a:solidFill>
                  <a:srgbClr val="FF0000"/>
                </a:solidFill>
                <a:latin typeface="+mn-ea"/>
                <a:ea typeface="+mn-ea"/>
              </a:rPr>
              <a:t>分离超平面</a:t>
            </a:r>
            <a:r>
              <a:rPr altLang="en-US" sz="2000" dirty="0">
                <a:latin typeface="+mn-ea"/>
                <a:ea typeface="+mn-ea"/>
              </a:rPr>
              <a:t>。</a:t>
            </a:r>
            <a:br>
              <a:rPr altLang="en-US" sz="2000" dirty="0">
                <a:latin typeface="+mn-ea"/>
                <a:ea typeface="+mn-ea"/>
              </a:rPr>
            </a:br>
            <a:endParaRPr altLang="en-US" sz="2000" dirty="0">
              <a:latin typeface="+mn-ea"/>
              <a:ea typeface="+mn-ea"/>
            </a:endParaRPr>
          </a:p>
          <a:p>
            <a:pPr eaLnBrk="1" hangingPunct="1">
              <a:lnSpc>
                <a:spcPct val="150000"/>
              </a:lnSpc>
            </a:pPr>
            <a:endParaRPr altLang="en-US" sz="2000" dirty="0">
              <a:latin typeface="+mn-ea"/>
              <a:ea typeface="+mn-ea"/>
            </a:endParaRPr>
          </a:p>
        </p:txBody>
      </p:sp>
      <p:pic>
        <p:nvPicPr>
          <p:cNvPr id="19460"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9932" y="1570123"/>
            <a:ext cx="6449802" cy="428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79976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形式化</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9454" y="1128949"/>
            <a:ext cx="4054191" cy="1908213"/>
          </a:xfrm>
        </p:spPr>
      </p:pic>
      <p:sp>
        <p:nvSpPr>
          <p:cNvPr id="68" name="内容占位符 3"/>
          <p:cNvSpPr txBox="1">
            <a:spLocks/>
          </p:cNvSpPr>
          <p:nvPr/>
        </p:nvSpPr>
        <p:spPr>
          <a:xfrm>
            <a:off x="1191104" y="1448915"/>
            <a:ext cx="2077545" cy="451134"/>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t>求解原始问题</a:t>
            </a:r>
          </a:p>
        </p:txBody>
      </p:sp>
      <p:sp>
        <p:nvSpPr>
          <p:cNvPr id="69" name="内容占位符 3"/>
          <p:cNvSpPr txBox="1">
            <a:spLocks/>
          </p:cNvSpPr>
          <p:nvPr/>
        </p:nvSpPr>
        <p:spPr>
          <a:xfrm>
            <a:off x="1191105" y="3535136"/>
            <a:ext cx="1715700" cy="538872"/>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对偶问题</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9453" y="3378354"/>
            <a:ext cx="7041490" cy="1774090"/>
          </a:xfrm>
          <a:prstGeom prst="rect">
            <a:avLst/>
          </a:prstGeom>
        </p:spPr>
      </p:pic>
      <p:sp>
        <p:nvSpPr>
          <p:cNvPr id="9" name="内容占位符 3"/>
          <p:cNvSpPr txBox="1">
            <a:spLocks/>
          </p:cNvSpPr>
          <p:nvPr/>
        </p:nvSpPr>
        <p:spPr>
          <a:xfrm>
            <a:off x="1201835" y="5409085"/>
            <a:ext cx="1353857"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dirty="0"/>
              <a:t>预测</a:t>
            </a:r>
          </a:p>
        </p:txBody>
      </p:sp>
      <p:pic>
        <p:nvPicPr>
          <p:cNvPr id="3" name="图片 2"/>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097374" y="5298622"/>
            <a:ext cx="6238172" cy="868842"/>
          </a:xfrm>
          <a:prstGeom prst="rect">
            <a:avLst/>
          </a:prstGeom>
        </p:spPr>
      </p:pic>
    </p:spTree>
    <p:extLst>
      <p:ext uri="{BB962C8B-B14F-4D97-AF65-F5344CB8AC3E}">
        <p14:creationId xmlns:p14="http://schemas.microsoft.com/office/powerpoint/2010/main" val="142729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3" name="内容占位符 2"/>
          <p:cNvSpPr>
            <a:spLocks noGrp="1"/>
          </p:cNvSpPr>
          <p:nvPr>
            <p:ph idx="1"/>
          </p:nvPr>
        </p:nvSpPr>
        <p:spPr/>
        <p:txBody>
          <a:bodyPr/>
          <a:lstStyle/>
          <a:p>
            <a:r>
              <a:rPr lang="zh-CN" altLang="en-US" dirty="0">
                <a:solidFill>
                  <a:schemeClr val="bg1">
                    <a:lumMod val="85000"/>
                  </a:schemeClr>
                </a:solidFill>
              </a:rPr>
              <a:t>间隔与支持向量</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对偶问题</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核函数</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solidFill>
                  <a:schemeClr val="bg1">
                    <a:lumMod val="85000"/>
                  </a:schemeClr>
                </a:solidFill>
              </a:rPr>
              <a:t>软间隔与正则化</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solidFill>
                  <a:schemeClr val="bg1">
                    <a:lumMod val="85000"/>
                  </a:schemeClr>
                </a:solidFill>
              </a:rPr>
              <a:t>支持向量回归</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t>核方法</a:t>
            </a:r>
          </a:p>
        </p:txBody>
      </p:sp>
    </p:spTree>
    <p:extLst>
      <p:ext uri="{BB962C8B-B14F-4D97-AF65-F5344CB8AC3E}">
        <p14:creationId xmlns:p14="http://schemas.microsoft.com/office/powerpoint/2010/main" val="31664646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表示定理</a:t>
            </a:r>
          </a:p>
        </p:txBody>
      </p:sp>
      <p:sp>
        <p:nvSpPr>
          <p:cNvPr id="3" name="内容占位符 2"/>
          <p:cNvSpPr>
            <a:spLocks noGrp="1"/>
          </p:cNvSpPr>
          <p:nvPr>
            <p:ph idx="1"/>
          </p:nvPr>
        </p:nvSpPr>
        <p:spPr>
          <a:xfrm>
            <a:off x="1784350" y="2846231"/>
            <a:ext cx="8616950" cy="3243080"/>
          </a:xfrm>
        </p:spPr>
        <p:txBody>
          <a:bodyPr>
            <a:normAutofit/>
          </a:bodyPr>
          <a:lstStyle/>
          <a:p>
            <a:pPr marL="0" indent="0">
              <a:buNone/>
            </a:pPr>
            <a:r>
              <a:rPr lang="zh-CN" altLang="en-US" dirty="0"/>
              <a:t>结论</a:t>
            </a:r>
            <a:r>
              <a:rPr lang="en-US" altLang="zh-CN" dirty="0"/>
              <a:t>: </a:t>
            </a:r>
            <a:r>
              <a:rPr lang="zh-CN" altLang="en-US" dirty="0"/>
              <a:t>无论是支持向量机还是支持向量回归</a:t>
            </a:r>
            <a:r>
              <a:rPr lang="en-US" altLang="zh-CN" dirty="0"/>
              <a:t>, </a:t>
            </a:r>
            <a:r>
              <a:rPr lang="zh-CN" altLang="en-US" dirty="0"/>
              <a:t>学得的模型总可以表示成</a:t>
            </a:r>
            <a:r>
              <a:rPr lang="zh-CN" altLang="en-US" b="1" dirty="0">
                <a:solidFill>
                  <a:srgbClr val="FF0000"/>
                </a:solidFill>
              </a:rPr>
              <a:t>核函数的线性组合</a:t>
            </a:r>
            <a:r>
              <a:rPr lang="en-US" altLang="zh-CN" dirty="0"/>
              <a:t>.</a:t>
            </a:r>
          </a:p>
          <a:p>
            <a:pPr marL="0" indent="0">
              <a:buNone/>
            </a:pPr>
            <a:r>
              <a:rPr lang="zh-CN" altLang="en-US" dirty="0"/>
              <a:t>更一般的结论</a:t>
            </a:r>
            <a:r>
              <a:rPr lang="en-US" altLang="zh-CN" dirty="0"/>
              <a:t>(</a:t>
            </a:r>
            <a:r>
              <a:rPr lang="zh-CN" altLang="en-US" dirty="0">
                <a:solidFill>
                  <a:schemeClr val="tx2"/>
                </a:solidFill>
              </a:rPr>
              <a:t>表示定理</a:t>
            </a:r>
            <a:r>
              <a:rPr lang="en-US" altLang="zh-CN" dirty="0"/>
              <a:t>): </a:t>
            </a:r>
            <a:r>
              <a:rPr lang="zh-CN" altLang="en-US" dirty="0"/>
              <a:t>对于任意</a:t>
            </a:r>
            <a:r>
              <a:rPr lang="zh-CN" altLang="en-US" dirty="0">
                <a:solidFill>
                  <a:schemeClr val="tx2"/>
                </a:solidFill>
              </a:rPr>
              <a:t>单调增函数</a:t>
            </a:r>
            <a:r>
              <a:rPr lang="zh-CN" altLang="en-US" dirty="0"/>
              <a:t>   和任意</a:t>
            </a:r>
            <a:r>
              <a:rPr lang="zh-CN" altLang="en-US" dirty="0">
                <a:solidFill>
                  <a:schemeClr val="tx2"/>
                </a:solidFill>
              </a:rPr>
              <a:t>非负损失函数</a:t>
            </a:r>
            <a:r>
              <a:rPr lang="zh-CN" altLang="en-US" dirty="0"/>
              <a:t>  </a:t>
            </a:r>
            <a:r>
              <a:rPr lang="en-US" altLang="zh-CN" dirty="0"/>
              <a:t>, </a:t>
            </a:r>
            <a:r>
              <a:rPr lang="zh-CN" altLang="en-US" dirty="0"/>
              <a:t>优化问题</a:t>
            </a:r>
            <a:br>
              <a:rPr lang="en-US" altLang="zh-CN" dirty="0"/>
            </a:br>
            <a:br>
              <a:rPr lang="en-US" altLang="zh-CN" dirty="0"/>
            </a:br>
            <a:br>
              <a:rPr lang="en-US" altLang="zh-CN" dirty="0"/>
            </a:br>
            <a:endParaRPr lang="en-US" altLang="zh-CN" dirty="0"/>
          </a:p>
          <a:p>
            <a:pPr marL="0" indent="0">
              <a:buNone/>
            </a:pPr>
            <a:r>
              <a:rPr lang="zh-CN" altLang="en-US" dirty="0"/>
              <a:t>的解总可以写为                         </a:t>
            </a:r>
            <a:r>
              <a:rPr lang="en-US" altLang="zh-CN" dirty="0"/>
              <a:t>.</a:t>
            </a:r>
          </a:p>
          <a:p>
            <a:endParaRPr lang="en-US" altLang="zh-CN" dirty="0"/>
          </a:p>
          <a:p>
            <a:endParaRPr lang="en-US" altLang="zh-CN" dirty="0"/>
          </a:p>
          <a:p>
            <a:endParaRPr lang="en-US" altLang="zh-CN" dirty="0"/>
          </a:p>
        </p:txBody>
      </p:sp>
      <p:graphicFrame>
        <p:nvGraphicFramePr>
          <p:cNvPr id="4" name="对象 3"/>
          <p:cNvGraphicFramePr>
            <a:graphicFrameLocks noChangeAspect="1"/>
          </p:cNvGraphicFramePr>
          <p:nvPr>
            <p:extLst>
              <p:ext uri="{D42A27DB-BD31-4B8C-83A1-F6EECF244321}">
                <p14:modId xmlns:p14="http://schemas.microsoft.com/office/powerpoint/2010/main" val="2286890968"/>
              </p:ext>
            </p:extLst>
          </p:nvPr>
        </p:nvGraphicFramePr>
        <p:xfrm>
          <a:off x="7690261" y="3645933"/>
          <a:ext cx="217487" cy="315912"/>
        </p:xfrm>
        <a:graphic>
          <a:graphicData uri="http://schemas.openxmlformats.org/presentationml/2006/ole">
            <mc:AlternateContent xmlns:mc="http://schemas.openxmlformats.org/markup-compatibility/2006">
              <mc:Choice xmlns:v="urn:schemas-microsoft-com:vml" Requires="v">
                <p:oleObj name="Formula" r:id="rId2" imgW="108000" imgH="157680" progId="Equation.Ribbit">
                  <p:embed/>
                </p:oleObj>
              </mc:Choice>
              <mc:Fallback>
                <p:oleObj name="Formula" r:id="rId2" imgW="108000" imgH="157680" progId="Equation.Ribbit">
                  <p:embed/>
                  <p:pic>
                    <p:nvPicPr>
                      <p:cNvPr id="0" name=""/>
                      <p:cNvPicPr/>
                      <p:nvPr/>
                    </p:nvPicPr>
                    <p:blipFill>
                      <a:blip r:embed="rId3"/>
                      <a:stretch>
                        <a:fillRect/>
                      </a:stretch>
                    </p:blipFill>
                    <p:spPr>
                      <a:xfrm>
                        <a:off x="7690261" y="3645933"/>
                        <a:ext cx="217487" cy="315912"/>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988820127"/>
              </p:ext>
            </p:extLst>
          </p:nvPr>
        </p:nvGraphicFramePr>
        <p:xfrm>
          <a:off x="2197524" y="3961845"/>
          <a:ext cx="92075" cy="315912"/>
        </p:xfrm>
        <a:graphic>
          <a:graphicData uri="http://schemas.openxmlformats.org/presentationml/2006/ole">
            <mc:AlternateContent xmlns:mc="http://schemas.openxmlformats.org/markup-compatibility/2006">
              <mc:Choice xmlns:v="urn:schemas-microsoft-com:vml" Requires="v">
                <p:oleObj name="Formula" r:id="rId4" imgW="45720" imgH="157680" progId="Equation.Ribbit">
                  <p:embed/>
                </p:oleObj>
              </mc:Choice>
              <mc:Fallback>
                <p:oleObj name="Formula" r:id="rId4" imgW="45720" imgH="157680" progId="Equation.Ribbit">
                  <p:embed/>
                  <p:pic>
                    <p:nvPicPr>
                      <p:cNvPr id="0" name=""/>
                      <p:cNvPicPr/>
                      <p:nvPr/>
                    </p:nvPicPr>
                    <p:blipFill>
                      <a:blip r:embed="rId5"/>
                      <a:stretch>
                        <a:fillRect/>
                      </a:stretch>
                    </p:blipFill>
                    <p:spPr>
                      <a:xfrm>
                        <a:off x="2197524" y="3961845"/>
                        <a:ext cx="92075" cy="315912"/>
                      </a:xfrm>
                      <a:prstGeom prst="rect">
                        <a:avLst/>
                      </a:prstGeom>
                    </p:spPr>
                  </p:pic>
                </p:oleObj>
              </mc:Fallback>
            </mc:AlternateContent>
          </a:graphicData>
        </a:graphic>
      </p:graphicFrame>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6179" y="4381073"/>
            <a:ext cx="5791702" cy="481626"/>
          </a:xfrm>
          <a:prstGeom prst="rect">
            <a:avLst/>
          </a:prstGeom>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93710" y="5018508"/>
            <a:ext cx="2365453" cy="877900"/>
          </a:xfrm>
          <a:prstGeom prst="rect">
            <a:avLst/>
          </a:prstGeom>
        </p:spPr>
      </p:pic>
      <p:graphicFrame>
        <p:nvGraphicFramePr>
          <p:cNvPr id="12" name="对象 11"/>
          <p:cNvGraphicFramePr>
            <a:graphicFrameLocks noChangeAspect="1"/>
          </p:cNvGraphicFramePr>
          <p:nvPr>
            <p:extLst>
              <p:ext uri="{D42A27DB-BD31-4B8C-83A1-F6EECF244321}">
                <p14:modId xmlns:p14="http://schemas.microsoft.com/office/powerpoint/2010/main" val="705660285"/>
              </p:ext>
            </p:extLst>
          </p:nvPr>
        </p:nvGraphicFramePr>
        <p:xfrm>
          <a:off x="4064769" y="958943"/>
          <a:ext cx="5287962" cy="849312"/>
        </p:xfrm>
        <a:graphic>
          <a:graphicData uri="http://schemas.openxmlformats.org/presentationml/2006/ole">
            <mc:AlternateContent xmlns:mc="http://schemas.openxmlformats.org/markup-compatibility/2006">
              <mc:Choice xmlns:v="urn:schemas-microsoft-com:vml" Requires="v">
                <p:oleObj name="Formula" r:id="rId8" imgW="2734560" imgH="438480" progId="Equation.Ribbit">
                  <p:embed/>
                </p:oleObj>
              </mc:Choice>
              <mc:Fallback>
                <p:oleObj name="Formula" r:id="rId8" imgW="2734560" imgH="438480" progId="Equation.Ribbit">
                  <p:embed/>
                  <p:pic>
                    <p:nvPicPr>
                      <p:cNvPr id="0" name=""/>
                      <p:cNvPicPr/>
                      <p:nvPr/>
                    </p:nvPicPr>
                    <p:blipFill>
                      <a:blip r:embed="rId9"/>
                      <a:stretch>
                        <a:fillRect/>
                      </a:stretch>
                    </p:blipFill>
                    <p:spPr>
                      <a:xfrm>
                        <a:off x="4064769" y="958943"/>
                        <a:ext cx="5287962" cy="849312"/>
                      </a:xfrm>
                      <a:prstGeom prst="rect">
                        <a:avLst/>
                      </a:prstGeom>
                    </p:spPr>
                  </p:pic>
                </p:oleObj>
              </mc:Fallback>
            </mc:AlternateContent>
          </a:graphicData>
        </a:graphic>
      </p:graphicFrame>
      <p:sp>
        <p:nvSpPr>
          <p:cNvPr id="13" name="内容占位符 3"/>
          <p:cNvSpPr txBox="1">
            <a:spLocks/>
          </p:cNvSpPr>
          <p:nvPr/>
        </p:nvSpPr>
        <p:spPr>
          <a:xfrm>
            <a:off x="1784971" y="1145677"/>
            <a:ext cx="1838284"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支持向量机</a:t>
            </a:r>
          </a:p>
        </p:txBody>
      </p:sp>
      <p:sp>
        <p:nvSpPr>
          <p:cNvPr id="14" name="内容占位符 3"/>
          <p:cNvSpPr txBox="1">
            <a:spLocks/>
          </p:cNvSpPr>
          <p:nvPr/>
        </p:nvSpPr>
        <p:spPr>
          <a:xfrm>
            <a:off x="1782823" y="2019291"/>
            <a:ext cx="2033613"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支持向量回归</a:t>
            </a:r>
          </a:p>
        </p:txBody>
      </p:sp>
      <p:graphicFrame>
        <p:nvGraphicFramePr>
          <p:cNvPr id="15" name="对象 14"/>
          <p:cNvGraphicFramePr>
            <a:graphicFrameLocks noChangeAspect="1"/>
          </p:cNvGraphicFramePr>
          <p:nvPr>
            <p:extLst>
              <p:ext uri="{D42A27DB-BD31-4B8C-83A1-F6EECF244321}">
                <p14:modId xmlns:p14="http://schemas.microsoft.com/office/powerpoint/2010/main" val="2349319601"/>
              </p:ext>
            </p:extLst>
          </p:nvPr>
        </p:nvGraphicFramePr>
        <p:xfrm>
          <a:off x="4064770" y="1814583"/>
          <a:ext cx="6081713" cy="849312"/>
        </p:xfrm>
        <a:graphic>
          <a:graphicData uri="http://schemas.openxmlformats.org/presentationml/2006/ole">
            <mc:AlternateContent xmlns:mc="http://schemas.openxmlformats.org/markup-compatibility/2006">
              <mc:Choice xmlns:v="urn:schemas-microsoft-com:vml" Requires="v">
                <p:oleObj name="Formula" r:id="rId10" imgW="3146040" imgH="438480" progId="Equation.Ribbit">
                  <p:embed/>
                </p:oleObj>
              </mc:Choice>
              <mc:Fallback>
                <p:oleObj name="Formula" r:id="rId10" imgW="3146040" imgH="438480" progId="Equation.Ribbit">
                  <p:embed/>
                  <p:pic>
                    <p:nvPicPr>
                      <p:cNvPr id="0" name=""/>
                      <p:cNvPicPr/>
                      <p:nvPr/>
                    </p:nvPicPr>
                    <p:blipFill>
                      <a:blip r:embed="rId11"/>
                      <a:stretch>
                        <a:fillRect/>
                      </a:stretch>
                    </p:blipFill>
                    <p:spPr>
                      <a:xfrm>
                        <a:off x="4064770" y="1814583"/>
                        <a:ext cx="6081713" cy="849312"/>
                      </a:xfrm>
                      <a:prstGeom prst="rect">
                        <a:avLst/>
                      </a:prstGeom>
                    </p:spPr>
                  </p:pic>
                </p:oleObj>
              </mc:Fallback>
            </mc:AlternateContent>
          </a:graphicData>
        </a:graphic>
      </p:graphicFrame>
    </p:spTree>
    <p:extLst>
      <p:ext uri="{BB962C8B-B14F-4D97-AF65-F5344CB8AC3E}">
        <p14:creationId xmlns:p14="http://schemas.microsoft.com/office/powerpoint/2010/main" val="66411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核线性判别分析</a:t>
            </a:r>
          </a:p>
        </p:txBody>
      </p:sp>
      <p:sp>
        <p:nvSpPr>
          <p:cNvPr id="3" name="内容占位符 2"/>
          <p:cNvSpPr>
            <a:spLocks noGrp="1"/>
          </p:cNvSpPr>
          <p:nvPr>
            <p:ph idx="1"/>
          </p:nvPr>
        </p:nvSpPr>
        <p:spPr>
          <a:xfrm>
            <a:off x="347133" y="1158537"/>
            <a:ext cx="11489267" cy="3973533"/>
          </a:xfrm>
        </p:spPr>
        <p:txBody>
          <a:bodyPr>
            <a:normAutofit/>
          </a:bodyPr>
          <a:lstStyle/>
          <a:p>
            <a:r>
              <a:rPr lang="zh-CN" altLang="en-US" dirty="0"/>
              <a:t>通过表示定理可以得到</a:t>
            </a:r>
            <a:r>
              <a:rPr lang="zh-CN" altLang="en-US" dirty="0">
                <a:solidFill>
                  <a:srgbClr val="FF0000"/>
                </a:solidFill>
              </a:rPr>
              <a:t>很多线性模型的</a:t>
            </a:r>
            <a:r>
              <a:rPr lang="en-US" altLang="zh-CN" dirty="0">
                <a:solidFill>
                  <a:srgbClr val="FF0000"/>
                </a:solidFill>
              </a:rPr>
              <a:t>”</a:t>
            </a:r>
            <a:r>
              <a:rPr lang="zh-CN" altLang="en-US" dirty="0">
                <a:solidFill>
                  <a:srgbClr val="FF0000"/>
                </a:solidFill>
              </a:rPr>
              <a:t>核化</a:t>
            </a:r>
            <a:r>
              <a:rPr lang="en-US" altLang="zh-CN" dirty="0">
                <a:solidFill>
                  <a:srgbClr val="FF0000"/>
                </a:solidFill>
              </a:rPr>
              <a:t>”</a:t>
            </a:r>
            <a:r>
              <a:rPr lang="zh-CN" altLang="en-US" dirty="0">
                <a:solidFill>
                  <a:srgbClr val="FF0000"/>
                </a:solidFill>
              </a:rPr>
              <a:t>版本</a:t>
            </a:r>
            <a:endParaRPr lang="en-US" altLang="zh-CN" dirty="0">
              <a:solidFill>
                <a:srgbClr val="FF0000"/>
              </a:solidFill>
            </a:endParaRPr>
          </a:p>
          <a:p>
            <a:pPr lvl="1"/>
            <a:r>
              <a:rPr lang="zh-CN" altLang="en-US" dirty="0"/>
              <a:t>核</a:t>
            </a:r>
            <a:r>
              <a:rPr lang="en-US" altLang="zh-CN" dirty="0"/>
              <a:t>SVM</a:t>
            </a:r>
          </a:p>
          <a:p>
            <a:pPr lvl="1"/>
            <a:r>
              <a:rPr lang="zh-CN" altLang="en-US" dirty="0"/>
              <a:t>核</a:t>
            </a:r>
            <a:r>
              <a:rPr lang="en-US" altLang="zh-CN" dirty="0"/>
              <a:t>LDA</a:t>
            </a:r>
          </a:p>
          <a:p>
            <a:pPr lvl="1"/>
            <a:r>
              <a:rPr lang="zh-CN" altLang="en-US" dirty="0"/>
              <a:t>核</a:t>
            </a:r>
            <a:r>
              <a:rPr lang="en-US" altLang="zh-CN" dirty="0"/>
              <a:t>PCA</a:t>
            </a:r>
          </a:p>
          <a:p>
            <a:pPr lvl="1"/>
            <a:r>
              <a:rPr lang="en-US" altLang="zh-CN" dirty="0"/>
              <a:t>……</a:t>
            </a:r>
          </a:p>
          <a:p>
            <a:pPr lvl="0"/>
            <a:r>
              <a:rPr lang="zh-CN" altLang="en-US" dirty="0"/>
              <a:t>核</a:t>
            </a:r>
            <a:r>
              <a:rPr lang="en-US" altLang="zh-CN" dirty="0"/>
              <a:t>LDA: </a:t>
            </a:r>
            <a:r>
              <a:rPr lang="zh-CN" altLang="en-US" dirty="0"/>
              <a:t>先将样本映射到高维特征空间</a:t>
            </a:r>
            <a:r>
              <a:rPr lang="en-US" altLang="zh-CN" dirty="0"/>
              <a:t>, </a:t>
            </a:r>
            <a:r>
              <a:rPr lang="zh-CN" altLang="en-US" dirty="0"/>
              <a:t>然后在此特征空间中做线性判别分析</a:t>
            </a:r>
            <a:endParaRPr lang="en-US" altLang="zh-CN" dirty="0"/>
          </a:p>
          <a:p>
            <a:pPr lvl="1"/>
            <a:endParaRPr lang="en-US" altLang="zh-CN" dirty="0"/>
          </a:p>
        </p:txBody>
      </p:sp>
      <p:sp>
        <p:nvSpPr>
          <p:cNvPr id="5" name="文本框 4">
            <a:extLst>
              <a:ext uri="{FF2B5EF4-FFF2-40B4-BE49-F238E27FC236}">
                <a16:creationId xmlns:a16="http://schemas.microsoft.com/office/drawing/2014/main" id="{7DD01611-1BA9-471A-2B84-E47E1B9E7A05}"/>
              </a:ext>
            </a:extLst>
          </p:cNvPr>
          <p:cNvSpPr txBox="1"/>
          <p:nvPr/>
        </p:nvSpPr>
        <p:spPr>
          <a:xfrm>
            <a:off x="934402" y="4068991"/>
            <a:ext cx="8986838" cy="954107"/>
          </a:xfrm>
          <a:prstGeom prst="rect">
            <a:avLst/>
          </a:prstGeom>
          <a:noFill/>
        </p:spPr>
        <p:txBody>
          <a:bodyPr wrap="square">
            <a:spAutoFit/>
          </a:bodyPr>
          <a:lstStyle/>
          <a:p>
            <a:pPr algn="l"/>
            <a:r>
              <a:rPr lang="zh-CN" altLang="en-US" sz="2800" b="1" i="0" dirty="0">
                <a:effectLst/>
                <a:latin typeface="仿宋" panose="02010609060101010101" pitchFamily="49" charset="-122"/>
                <a:ea typeface="仿宋" panose="02010609060101010101" pitchFamily="49" charset="-122"/>
              </a:rPr>
              <a:t>假设可以通过某种映射 </a:t>
            </a:r>
            <a:r>
              <a:rPr lang="en-US" altLang="zh-CN" sz="2800" b="1" i="0" dirty="0">
                <a:effectLst/>
                <a:latin typeface="仿宋" panose="02010609060101010101" pitchFamily="49" charset="-122"/>
                <a:ea typeface="仿宋" panose="02010609060101010101" pitchFamily="49" charset="-122"/>
              </a:rPr>
              <a:t>ϕ:X→F </a:t>
            </a:r>
            <a:r>
              <a:rPr lang="zh-CN" altLang="en-US" sz="2800" b="1" i="0" dirty="0">
                <a:effectLst/>
                <a:latin typeface="仿宋" panose="02010609060101010101" pitchFamily="49" charset="-122"/>
                <a:ea typeface="仿宋" panose="02010609060101010101" pitchFamily="49" charset="-122"/>
              </a:rPr>
              <a:t>将样本映射到一个特征空间 </a:t>
            </a:r>
            <a:r>
              <a:rPr lang="en-US" altLang="zh-CN" sz="2800" b="1" i="0" dirty="0">
                <a:effectLst/>
                <a:latin typeface="仿宋" panose="02010609060101010101" pitchFamily="49" charset="-122"/>
                <a:ea typeface="仿宋" panose="02010609060101010101" pitchFamily="49" charset="-122"/>
              </a:rPr>
              <a:t>F </a:t>
            </a:r>
            <a:r>
              <a:rPr lang="zh-CN" altLang="en-US" sz="2800" b="1" i="0" dirty="0">
                <a:effectLst/>
                <a:latin typeface="仿宋" panose="02010609060101010101" pitchFamily="49" charset="-122"/>
                <a:ea typeface="仿宋" panose="02010609060101010101" pitchFamily="49" charset="-122"/>
              </a:rPr>
              <a:t>，然后在</a:t>
            </a:r>
            <a:r>
              <a:rPr lang="en-US" altLang="zh-CN" sz="2800" b="1" i="0" dirty="0">
                <a:effectLst/>
                <a:latin typeface="仿宋" panose="02010609060101010101" pitchFamily="49" charset="-122"/>
                <a:ea typeface="仿宋" panose="02010609060101010101" pitchFamily="49" charset="-122"/>
              </a:rPr>
              <a:t>F</a:t>
            </a:r>
            <a:r>
              <a:rPr lang="zh-CN" altLang="en-US" sz="2800" b="1" i="0" dirty="0">
                <a:effectLst/>
                <a:latin typeface="仿宋" panose="02010609060101010101" pitchFamily="49" charset="-122"/>
                <a:ea typeface="仿宋" panose="02010609060101010101" pitchFamily="49" charset="-122"/>
              </a:rPr>
              <a:t>中执行线性判别分析，求得：</a:t>
            </a:r>
            <a:endParaRPr lang="zh-CN" altLang="en-US" sz="2800" b="1" dirty="0">
              <a:latin typeface="仿宋" panose="02010609060101010101" pitchFamily="49" charset="-122"/>
              <a:ea typeface="仿宋" panose="02010609060101010101" pitchFamily="49" charset="-122"/>
            </a:endParaRPr>
          </a:p>
        </p:txBody>
      </p:sp>
      <p:pic>
        <p:nvPicPr>
          <p:cNvPr id="7" name="图片 6">
            <a:extLst>
              <a:ext uri="{FF2B5EF4-FFF2-40B4-BE49-F238E27FC236}">
                <a16:creationId xmlns:a16="http://schemas.microsoft.com/office/drawing/2014/main" id="{AA7E5F4D-12FA-52C9-B150-95DEE1DF9605}"/>
              </a:ext>
            </a:extLst>
          </p:cNvPr>
          <p:cNvPicPr>
            <a:picLocks noChangeAspect="1"/>
          </p:cNvPicPr>
          <p:nvPr/>
        </p:nvPicPr>
        <p:blipFill>
          <a:blip r:embed="rId2"/>
          <a:stretch>
            <a:fillRect/>
          </a:stretch>
        </p:blipFill>
        <p:spPr>
          <a:xfrm>
            <a:off x="3488405" y="5132070"/>
            <a:ext cx="3878832" cy="866147"/>
          </a:xfrm>
          <a:prstGeom prst="rect">
            <a:avLst/>
          </a:prstGeom>
        </p:spPr>
      </p:pic>
    </p:spTree>
    <p:extLst>
      <p:ext uri="{BB962C8B-B14F-4D97-AF65-F5344CB8AC3E}">
        <p14:creationId xmlns:p14="http://schemas.microsoft.com/office/powerpoint/2010/main" val="54891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7555885-CCB9-7F4B-A404-3182306CACD0}"/>
              </a:ext>
            </a:extLst>
          </p:cNvPr>
          <p:cNvPicPr>
            <a:picLocks noChangeAspect="1"/>
          </p:cNvPicPr>
          <p:nvPr/>
        </p:nvPicPr>
        <p:blipFill>
          <a:blip r:embed="rId2"/>
          <a:stretch>
            <a:fillRect/>
          </a:stretch>
        </p:blipFill>
        <p:spPr>
          <a:xfrm>
            <a:off x="691442" y="1580678"/>
            <a:ext cx="10283566" cy="1204610"/>
          </a:xfrm>
          <a:prstGeom prst="rect">
            <a:avLst/>
          </a:prstGeom>
        </p:spPr>
      </p:pic>
      <p:sp>
        <p:nvSpPr>
          <p:cNvPr id="2" name="标题 1"/>
          <p:cNvSpPr>
            <a:spLocks noGrp="1"/>
          </p:cNvSpPr>
          <p:nvPr>
            <p:ph type="title"/>
          </p:nvPr>
        </p:nvSpPr>
        <p:spPr/>
        <p:txBody>
          <a:bodyPr/>
          <a:lstStyle/>
          <a:p>
            <a:r>
              <a:rPr lang="zh-CN" altLang="en-US" dirty="0"/>
              <a:t>核线性判别分析</a:t>
            </a:r>
          </a:p>
        </p:txBody>
      </p:sp>
      <p:graphicFrame>
        <p:nvGraphicFramePr>
          <p:cNvPr id="10" name="对象 9"/>
          <p:cNvGraphicFramePr>
            <a:graphicFrameLocks noChangeAspect="1"/>
          </p:cNvGraphicFramePr>
          <p:nvPr>
            <p:extLst>
              <p:ext uri="{D42A27DB-BD31-4B8C-83A1-F6EECF244321}">
                <p14:modId xmlns:p14="http://schemas.microsoft.com/office/powerpoint/2010/main" val="2263746883"/>
              </p:ext>
            </p:extLst>
          </p:nvPr>
        </p:nvGraphicFramePr>
        <p:xfrm>
          <a:off x="4626407" y="2659887"/>
          <a:ext cx="5554380" cy="1158515"/>
        </p:xfrm>
        <a:graphic>
          <a:graphicData uri="http://schemas.openxmlformats.org/presentationml/2006/ole">
            <mc:AlternateContent xmlns:mc="http://schemas.openxmlformats.org/markup-compatibility/2006">
              <mc:Choice xmlns:v="urn:schemas-microsoft-com:vml" Requires="v">
                <p:oleObj name="Formula" r:id="rId3" imgW="2107080" imgH="438480" progId="Equation.Ribbit">
                  <p:embed/>
                </p:oleObj>
              </mc:Choice>
              <mc:Fallback>
                <p:oleObj name="Formula" r:id="rId3" imgW="2107080" imgH="438480" progId="Equation.Ribbit">
                  <p:embed/>
                  <p:pic>
                    <p:nvPicPr>
                      <p:cNvPr id="10" name="对象 9"/>
                      <p:cNvPicPr/>
                      <p:nvPr/>
                    </p:nvPicPr>
                    <p:blipFill>
                      <a:blip r:embed="rId4"/>
                      <a:stretch>
                        <a:fillRect/>
                      </a:stretch>
                    </p:blipFill>
                    <p:spPr>
                      <a:xfrm>
                        <a:off x="4626407" y="2659887"/>
                        <a:ext cx="5554380" cy="1158515"/>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4058607523"/>
              </p:ext>
            </p:extLst>
          </p:nvPr>
        </p:nvGraphicFramePr>
        <p:xfrm>
          <a:off x="3271000" y="1027112"/>
          <a:ext cx="2733675" cy="796925"/>
        </p:xfrm>
        <a:graphic>
          <a:graphicData uri="http://schemas.openxmlformats.org/presentationml/2006/ole">
            <mc:AlternateContent xmlns:mc="http://schemas.openxmlformats.org/markup-compatibility/2006">
              <mc:Choice xmlns:v="urn:schemas-microsoft-com:vml" Requires="v">
                <p:oleObj name="Formula" r:id="rId5" imgW="1413720" imgH="410400" progId="Equation.Ribbit">
                  <p:embed/>
                </p:oleObj>
              </mc:Choice>
              <mc:Fallback>
                <p:oleObj name="Formula" r:id="rId5" imgW="1413720" imgH="410400" progId="Equation.Ribbit">
                  <p:embed/>
                  <p:pic>
                    <p:nvPicPr>
                      <p:cNvPr id="11" name="对象 10"/>
                      <p:cNvPicPr/>
                      <p:nvPr/>
                    </p:nvPicPr>
                    <p:blipFill>
                      <a:blip r:embed="rId6"/>
                      <a:stretch>
                        <a:fillRect/>
                      </a:stretch>
                    </p:blipFill>
                    <p:spPr>
                      <a:xfrm>
                        <a:off x="3271000" y="1027112"/>
                        <a:ext cx="2733675" cy="796925"/>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502307197"/>
              </p:ext>
            </p:extLst>
          </p:nvPr>
        </p:nvGraphicFramePr>
        <p:xfrm>
          <a:off x="2859518" y="4178913"/>
          <a:ext cx="3571886" cy="928348"/>
        </p:xfrm>
        <a:graphic>
          <a:graphicData uri="http://schemas.openxmlformats.org/presentationml/2006/ole">
            <mc:AlternateContent xmlns:mc="http://schemas.openxmlformats.org/markup-compatibility/2006">
              <mc:Choice xmlns:v="urn:schemas-microsoft-com:vml" Requires="v">
                <p:oleObj name="Formula" r:id="rId7" imgW="1368000" imgH="354600" progId="Equation.Ribbit">
                  <p:embed/>
                </p:oleObj>
              </mc:Choice>
              <mc:Fallback>
                <p:oleObj name="Formula" r:id="rId7" imgW="1368000" imgH="354600" progId="Equation.Ribbit">
                  <p:embed/>
                  <p:pic>
                    <p:nvPicPr>
                      <p:cNvPr id="12" name="对象 11"/>
                      <p:cNvPicPr/>
                      <p:nvPr/>
                    </p:nvPicPr>
                    <p:blipFill>
                      <a:blip r:embed="rId8"/>
                      <a:stretch>
                        <a:fillRect/>
                      </a:stretch>
                    </p:blipFill>
                    <p:spPr>
                      <a:xfrm>
                        <a:off x="2859518" y="4178913"/>
                        <a:ext cx="3571886" cy="928348"/>
                      </a:xfrm>
                      <a:prstGeom prst="rect">
                        <a:avLst/>
                      </a:prstGeom>
                    </p:spPr>
                  </p:pic>
                </p:oleObj>
              </mc:Fallback>
            </mc:AlternateContent>
          </a:graphicData>
        </a:graphic>
      </p:graphicFrame>
      <p:sp>
        <p:nvSpPr>
          <p:cNvPr id="14" name="下箭头 13"/>
          <p:cNvSpPr/>
          <p:nvPr/>
        </p:nvSpPr>
        <p:spPr>
          <a:xfrm>
            <a:off x="4044708" y="2890053"/>
            <a:ext cx="259407" cy="9283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212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Take Home Message</a:t>
            </a:r>
            <a:endParaRPr lang="zh-CN" altLang="en-US" dirty="0"/>
          </a:p>
        </p:txBody>
      </p:sp>
      <p:sp>
        <p:nvSpPr>
          <p:cNvPr id="3" name="内容占位符 2"/>
          <p:cNvSpPr>
            <a:spLocks noGrp="1"/>
          </p:cNvSpPr>
          <p:nvPr>
            <p:ph idx="1"/>
          </p:nvPr>
        </p:nvSpPr>
        <p:spPr/>
        <p:txBody>
          <a:bodyPr/>
          <a:lstStyle/>
          <a:p>
            <a:r>
              <a:rPr lang="zh-CN" altLang="en-US" dirty="0"/>
              <a:t>支持向量机的</a:t>
            </a:r>
            <a:r>
              <a:rPr lang="en-US" altLang="zh-CN" dirty="0"/>
              <a:t>”</a:t>
            </a:r>
            <a:r>
              <a:rPr lang="zh-CN" altLang="en-US" dirty="0"/>
              <a:t>最大间隔</a:t>
            </a:r>
            <a:r>
              <a:rPr lang="en-US" altLang="zh-CN" dirty="0"/>
              <a:t>”</a:t>
            </a:r>
            <a:r>
              <a:rPr lang="zh-CN" altLang="en-US" dirty="0"/>
              <a:t>思想</a:t>
            </a:r>
            <a:endParaRPr lang="en-US" altLang="zh-CN" dirty="0"/>
          </a:p>
          <a:p>
            <a:endParaRPr lang="en-US" altLang="zh-CN" dirty="0"/>
          </a:p>
          <a:p>
            <a:r>
              <a:rPr lang="zh-CN" altLang="en-US" dirty="0"/>
              <a:t>对偶问题及其解的稀疏性</a:t>
            </a:r>
            <a:endParaRPr lang="en-US" altLang="zh-CN" dirty="0"/>
          </a:p>
          <a:p>
            <a:endParaRPr lang="en-US" altLang="zh-CN" dirty="0"/>
          </a:p>
          <a:p>
            <a:r>
              <a:rPr lang="zh-CN" altLang="en-US" dirty="0"/>
              <a:t>通过向高维空间映射解决线性不可分的问题</a:t>
            </a:r>
            <a:endParaRPr lang="en-US" altLang="zh-CN" dirty="0"/>
          </a:p>
          <a:p>
            <a:endParaRPr lang="en-US" altLang="zh-CN" dirty="0"/>
          </a:p>
          <a:p>
            <a:r>
              <a:rPr lang="zh-CN" altLang="en-US" dirty="0"/>
              <a:t>引入</a:t>
            </a:r>
            <a:r>
              <a:rPr lang="en-US" altLang="zh-CN" dirty="0"/>
              <a:t>”</a:t>
            </a:r>
            <a:r>
              <a:rPr lang="zh-CN" altLang="en-US" dirty="0"/>
              <a:t>软间隔</a:t>
            </a:r>
            <a:r>
              <a:rPr lang="en-US" altLang="zh-CN" dirty="0"/>
              <a:t>”</a:t>
            </a:r>
            <a:r>
              <a:rPr lang="zh-CN" altLang="en-US" dirty="0"/>
              <a:t>缓解特征空间中线性不可分的问题</a:t>
            </a:r>
            <a:endParaRPr lang="en-US" altLang="zh-CN" dirty="0"/>
          </a:p>
          <a:p>
            <a:endParaRPr lang="en-US" altLang="zh-CN" dirty="0"/>
          </a:p>
          <a:p>
            <a:r>
              <a:rPr lang="zh-CN" altLang="en-US" dirty="0"/>
              <a:t>将支持向量的思想应用到回归问题上得到支持向量回归</a:t>
            </a:r>
            <a:endParaRPr lang="en-US" altLang="zh-CN" dirty="0"/>
          </a:p>
          <a:p>
            <a:endParaRPr lang="en-US" altLang="zh-CN" dirty="0"/>
          </a:p>
          <a:p>
            <a:r>
              <a:rPr lang="zh-CN" altLang="en-US" dirty="0"/>
              <a:t>将核方法推广到其他学习模型</a:t>
            </a:r>
            <a:endParaRPr lang="en-US" altLang="zh-CN" dirty="0"/>
          </a:p>
        </p:txBody>
      </p:sp>
    </p:spTree>
    <p:extLst>
      <p:ext uri="{BB962C8B-B14F-4D97-AF65-F5344CB8AC3E}">
        <p14:creationId xmlns:p14="http://schemas.microsoft.com/office/powerpoint/2010/main" val="40287217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内容占位符 2"/>
          <p:cNvSpPr>
            <a:spLocks noGrp="1"/>
          </p:cNvSpPr>
          <p:nvPr>
            <p:ph idx="1"/>
          </p:nvPr>
        </p:nvSpPr>
        <p:spPr>
          <a:xfrm>
            <a:off x="1693070" y="1460535"/>
            <a:ext cx="8615363" cy="4050506"/>
          </a:xfrm>
        </p:spPr>
        <p:txBody>
          <a:bodyPr>
            <a:normAutofit/>
          </a:bodyPr>
          <a:lstStyle/>
          <a:p>
            <a:pPr eaLnBrk="1" hangingPunct="1">
              <a:lnSpc>
                <a:spcPct val="150000"/>
              </a:lnSpc>
            </a:pPr>
            <a:r>
              <a:rPr lang="en-US" altLang="zh-CN" sz="2000" dirty="0" err="1">
                <a:latin typeface="+mn-ea"/>
                <a:ea typeface="+mn-ea"/>
              </a:rPr>
              <a:t>Sklearn</a:t>
            </a:r>
            <a:r>
              <a:rPr altLang="en-US" sz="2000" dirty="0">
                <a:latin typeface="+mn-ea"/>
                <a:ea typeface="+mn-ea"/>
              </a:rPr>
              <a:t>包含三个</a:t>
            </a:r>
            <a:r>
              <a:rPr lang="en-US" altLang="zh-CN" sz="2000" dirty="0">
                <a:latin typeface="+mn-ea"/>
                <a:ea typeface="+mn-ea"/>
              </a:rPr>
              <a:t>SVM</a:t>
            </a:r>
            <a:r>
              <a:rPr altLang="en-US" sz="2000" dirty="0">
                <a:latin typeface="+mn-ea"/>
                <a:ea typeface="+mn-ea"/>
              </a:rPr>
              <a:t>分类器</a:t>
            </a:r>
            <a:r>
              <a:rPr lang="en-US" altLang="zh-CN" sz="2000" dirty="0">
                <a:latin typeface="+mn-ea"/>
                <a:ea typeface="+mn-ea"/>
              </a:rPr>
              <a:t>:</a:t>
            </a:r>
          </a:p>
          <a:p>
            <a:pPr eaLnBrk="1" hangingPunct="1">
              <a:lnSpc>
                <a:spcPct val="150000"/>
              </a:lnSpc>
            </a:pPr>
            <a:r>
              <a:rPr lang="en-US" altLang="zh-CN" sz="2000" dirty="0" err="1">
                <a:latin typeface="+mn-ea"/>
                <a:ea typeface="+mn-ea"/>
              </a:rPr>
              <a:t>sklearn.svm.LinearSVC</a:t>
            </a:r>
            <a:endParaRPr lang="en-US" altLang="zh-CN" sz="2000" dirty="0">
              <a:latin typeface="+mn-ea"/>
              <a:ea typeface="+mn-ea"/>
            </a:endParaRPr>
          </a:p>
          <a:p>
            <a:pPr eaLnBrk="1" hangingPunct="1">
              <a:lnSpc>
                <a:spcPct val="150000"/>
              </a:lnSpc>
            </a:pPr>
            <a:r>
              <a:rPr lang="en-US" altLang="zh-CN" sz="2000" dirty="0" err="1">
                <a:latin typeface="+mn-ea"/>
                <a:ea typeface="+mn-ea"/>
              </a:rPr>
              <a:t>sklearn.svm.SVC</a:t>
            </a:r>
            <a:endParaRPr lang="en-US" altLang="zh-CN" sz="2000" dirty="0">
              <a:latin typeface="+mn-ea"/>
              <a:ea typeface="+mn-ea"/>
            </a:endParaRPr>
          </a:p>
          <a:p>
            <a:pPr eaLnBrk="1" hangingPunct="1">
              <a:lnSpc>
                <a:spcPct val="150000"/>
              </a:lnSpc>
            </a:pPr>
            <a:r>
              <a:rPr lang="en-US" altLang="zh-CN" sz="2000" dirty="0" err="1">
                <a:latin typeface="+mn-ea"/>
                <a:ea typeface="+mn-ea"/>
              </a:rPr>
              <a:t>sklearn.svm.NuSVC</a:t>
            </a:r>
            <a:br>
              <a:rPr altLang="en-US" sz="2000" dirty="0">
                <a:latin typeface="+mn-ea"/>
                <a:ea typeface="+mn-ea"/>
              </a:rPr>
            </a:br>
            <a:endParaRPr altLang="en-US" sz="2000" dirty="0">
              <a:latin typeface="+mn-ea"/>
              <a:ea typeface="+mn-ea"/>
            </a:endParaRPr>
          </a:p>
        </p:txBody>
      </p:sp>
      <p:sp>
        <p:nvSpPr>
          <p:cNvPr id="6" name="标题 1"/>
          <p:cNvSpPr txBox="1">
            <a:spLocks/>
          </p:cNvSpPr>
          <p:nvPr/>
        </p:nvSpPr>
        <p:spPr>
          <a:xfrm>
            <a:off x="1693069" y="214727"/>
            <a:ext cx="7886700" cy="57031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en-US" altLang="zh-CN"/>
              <a:t>sklearn</a:t>
            </a:r>
            <a:r>
              <a:rPr lang="zh-CN" altLang="en-US"/>
              <a:t>中的</a:t>
            </a:r>
            <a:r>
              <a:rPr lang="en-US" altLang="zh-CN"/>
              <a:t>SVM</a:t>
            </a:r>
            <a:endParaRPr lang="en-US" altLang="zh-CN" dirty="0"/>
          </a:p>
        </p:txBody>
      </p:sp>
    </p:spTree>
    <p:extLst>
      <p:ext uri="{BB962C8B-B14F-4D97-AF65-F5344CB8AC3E}">
        <p14:creationId xmlns:p14="http://schemas.microsoft.com/office/powerpoint/2010/main" val="398542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21644" y="890588"/>
            <a:ext cx="7886700" cy="570310"/>
          </a:xfrm>
        </p:spPr>
        <p:txBody>
          <a:bodyPr/>
          <a:lstStyle/>
          <a:p>
            <a:pPr eaLnBrk="1" hangingPunct="1"/>
            <a:r>
              <a:rPr lang="en-US" altLang="zh-CN" sz="2700"/>
              <a:t>sklearn</a:t>
            </a:r>
            <a:r>
              <a:rPr altLang="en-US" sz="2700"/>
              <a:t>中的</a:t>
            </a:r>
            <a:r>
              <a:rPr lang="en-US" altLang="zh-CN" sz="2700"/>
              <a:t>SVM</a:t>
            </a:r>
            <a:endParaRPr altLang="zh-CN" sz="2700"/>
          </a:p>
        </p:txBody>
      </p:sp>
      <p:pic>
        <p:nvPicPr>
          <p:cNvPr id="62467"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31270" y="1976438"/>
            <a:ext cx="7406879" cy="3669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46622" y="1538289"/>
            <a:ext cx="91440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txBox="1">
            <a:spLocks/>
          </p:cNvSpPr>
          <p:nvPr/>
        </p:nvSpPr>
        <p:spPr>
          <a:xfrm>
            <a:off x="1693069" y="214727"/>
            <a:ext cx="7886700" cy="57031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en-US" altLang="zh-CN"/>
              <a:t>sklearn</a:t>
            </a:r>
            <a:r>
              <a:rPr lang="zh-CN" altLang="en-US"/>
              <a:t>中的</a:t>
            </a:r>
            <a:r>
              <a:rPr lang="en-US" altLang="zh-CN"/>
              <a:t>SVM</a:t>
            </a:r>
            <a:endParaRPr lang="en-US" altLang="zh-CN" dirty="0"/>
          </a:p>
        </p:txBody>
      </p:sp>
    </p:spTree>
    <p:extLst>
      <p:ext uri="{BB962C8B-B14F-4D97-AF65-F5344CB8AC3E}">
        <p14:creationId xmlns:p14="http://schemas.microsoft.com/office/powerpoint/2010/main" val="12421580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
          </p:nvPr>
        </p:nvSpPr>
        <p:spPr>
          <a:xfrm>
            <a:off x="1889626" y="1076636"/>
            <a:ext cx="8778374" cy="4403138"/>
          </a:xfrm>
        </p:spPr>
        <p:txBody>
          <a:bodyPr/>
          <a:lstStyle/>
          <a:p>
            <a:pPr eaLnBrk="1" hangingPunct="1">
              <a:lnSpc>
                <a:spcPct val="150000"/>
              </a:lnSpc>
              <a:defRPr/>
            </a:pPr>
            <a:r>
              <a:rPr altLang="en-US" sz="1800" dirty="0">
                <a:solidFill>
                  <a:srgbClr val="FF0000"/>
                </a:solidFill>
                <a:latin typeface="+mn-ea"/>
                <a:ea typeface="+mn-ea"/>
              </a:rPr>
              <a:t>惩罚因子</a:t>
            </a:r>
            <a:r>
              <a:rPr lang="en-US" altLang="zh-CN" sz="1800" dirty="0">
                <a:solidFill>
                  <a:srgbClr val="FFFF00"/>
                </a:solidFill>
                <a:latin typeface="+mn-ea"/>
                <a:ea typeface="+mn-ea"/>
              </a:rPr>
              <a:t>C</a:t>
            </a:r>
            <a:r>
              <a:rPr altLang="en-US" sz="1800" dirty="0">
                <a:latin typeface="+mn-ea"/>
                <a:ea typeface="+mn-ea"/>
              </a:rPr>
              <a:t>越大，越要尽可能的考虑错误点</a:t>
            </a:r>
            <a:r>
              <a:rPr lang="en-US" altLang="zh-CN" sz="1800" dirty="0">
                <a:latin typeface="+mn-ea"/>
                <a:ea typeface="+mn-ea"/>
              </a:rPr>
              <a:t>(</a:t>
            </a:r>
            <a:r>
              <a:rPr altLang="en-US" sz="1800" dirty="0">
                <a:latin typeface="+mn-ea"/>
                <a:ea typeface="+mn-ea"/>
              </a:rPr>
              <a:t>也就是说，尽量不要分错</a:t>
            </a:r>
            <a:r>
              <a:rPr lang="en-US" altLang="zh-CN" sz="1800" dirty="0">
                <a:latin typeface="+mn-ea"/>
                <a:ea typeface="+mn-ea"/>
              </a:rPr>
              <a:t>)</a:t>
            </a:r>
            <a:r>
              <a:rPr altLang="en-US" sz="1800" dirty="0">
                <a:latin typeface="+mn-ea"/>
                <a:ea typeface="+mn-ea"/>
              </a:rPr>
              <a:t>，导致分界距离也变小。坏处是若干错误的“离群点”会对分界面的位置方向影响很大。</a:t>
            </a:r>
            <a:endParaRPr lang="en-US" altLang="zh-CN" sz="1800" dirty="0">
              <a:latin typeface="+mn-ea"/>
              <a:ea typeface="+mn-ea"/>
            </a:endParaRPr>
          </a:p>
          <a:p>
            <a:pPr marL="0" indent="0">
              <a:lnSpc>
                <a:spcPct val="150000"/>
              </a:lnSpc>
              <a:buNone/>
              <a:defRPr/>
            </a:pPr>
            <a:br>
              <a:rPr altLang="en-US" sz="1800" dirty="0">
                <a:latin typeface="+mn-ea"/>
                <a:ea typeface="+mn-ea"/>
              </a:rPr>
            </a:br>
            <a:endParaRPr altLang="en-US" sz="1800" dirty="0">
              <a:latin typeface="+mn-ea"/>
              <a:ea typeface="+mn-ea"/>
            </a:endParaRPr>
          </a:p>
        </p:txBody>
      </p:sp>
      <p:pic>
        <p:nvPicPr>
          <p:cNvPr id="63492"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9626" y="2126716"/>
            <a:ext cx="8619578" cy="41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p:cNvSpPr txBox="1">
            <a:spLocks/>
          </p:cNvSpPr>
          <p:nvPr/>
        </p:nvSpPr>
        <p:spPr>
          <a:xfrm>
            <a:off x="1693069" y="214727"/>
            <a:ext cx="7886700" cy="57031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en-US" altLang="zh-CN"/>
              <a:t>sklearn</a:t>
            </a:r>
            <a:r>
              <a:rPr lang="zh-CN" altLang="en-US"/>
              <a:t>中的</a:t>
            </a:r>
            <a:r>
              <a:rPr lang="en-US" altLang="zh-CN"/>
              <a:t>SVM</a:t>
            </a:r>
            <a:endParaRPr lang="en-US" altLang="zh-CN" dirty="0"/>
          </a:p>
        </p:txBody>
      </p:sp>
    </p:spTree>
    <p:extLst>
      <p:ext uri="{BB962C8B-B14F-4D97-AF65-F5344CB8AC3E}">
        <p14:creationId xmlns:p14="http://schemas.microsoft.com/office/powerpoint/2010/main" val="29698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
          </p:nvPr>
        </p:nvSpPr>
        <p:spPr>
          <a:xfrm>
            <a:off x="1784350" y="1229036"/>
            <a:ext cx="8046244" cy="4050506"/>
          </a:xfrm>
        </p:spPr>
        <p:txBody>
          <a:bodyPr/>
          <a:lstStyle/>
          <a:p>
            <a:pPr eaLnBrk="1" hangingPunct="1">
              <a:lnSpc>
                <a:spcPct val="150000"/>
              </a:lnSpc>
              <a:defRPr/>
            </a:pPr>
            <a:r>
              <a:rPr lang="en-US" altLang="zh-CN" sz="1800" dirty="0">
                <a:solidFill>
                  <a:srgbClr val="FF0000"/>
                </a:solidFill>
                <a:latin typeface="+mn-ea"/>
                <a:ea typeface="+mn-ea"/>
              </a:rPr>
              <a:t>degree</a:t>
            </a:r>
            <a:r>
              <a:rPr altLang="en-US" sz="1800" dirty="0">
                <a:latin typeface="+mn-ea"/>
                <a:ea typeface="+mn-ea"/>
              </a:rPr>
              <a:t>越大，分类器越灵活。太大会出现过拟合。</a:t>
            </a:r>
            <a:br>
              <a:rPr altLang="en-US" sz="1800" dirty="0">
                <a:latin typeface="+mn-ea"/>
                <a:ea typeface="+mn-ea"/>
              </a:rPr>
            </a:br>
            <a:endParaRPr altLang="en-US" sz="1800" dirty="0">
              <a:latin typeface="+mn-ea"/>
              <a:ea typeface="+mn-ea"/>
            </a:endParaRPr>
          </a:p>
        </p:txBody>
      </p:sp>
      <p:pic>
        <p:nvPicPr>
          <p:cNvPr id="6451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217151"/>
            <a:ext cx="9186565" cy="317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p:cNvSpPr>
          <p:nvPr/>
        </p:nvSpPr>
        <p:spPr>
          <a:xfrm>
            <a:off x="1693069" y="214727"/>
            <a:ext cx="7886700" cy="57031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en-US" altLang="zh-CN"/>
              <a:t>sklearn</a:t>
            </a:r>
            <a:r>
              <a:rPr lang="zh-CN" altLang="en-US"/>
              <a:t>中的</a:t>
            </a:r>
            <a:r>
              <a:rPr lang="en-US" altLang="zh-CN"/>
              <a:t>SVM</a:t>
            </a:r>
            <a:endParaRPr lang="en-US" altLang="zh-CN" dirty="0"/>
          </a:p>
        </p:txBody>
      </p:sp>
    </p:spTree>
    <p:extLst>
      <p:ext uri="{BB962C8B-B14F-4D97-AF65-F5344CB8AC3E}">
        <p14:creationId xmlns:p14="http://schemas.microsoft.com/office/powerpoint/2010/main" val="319188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11291" y="111609"/>
            <a:ext cx="7886700" cy="570310"/>
          </a:xfrm>
        </p:spPr>
        <p:txBody>
          <a:bodyPr vert="horz" lIns="91440" tIns="45720" rIns="91440" bIns="45720" rtlCol="0" anchor="ctr">
            <a:normAutofit fontScale="90000"/>
          </a:bodyPr>
          <a:lstStyle/>
          <a:p>
            <a:r>
              <a:rPr altLang="en-US" dirty="0" err="1"/>
              <a:t>最优分离超平面</a:t>
            </a:r>
            <a:endParaRPr altLang="zh-CN" dirty="0"/>
          </a:p>
        </p:txBody>
      </p:sp>
      <p:sp>
        <p:nvSpPr>
          <p:cNvPr id="20483" name="内容占位符 2"/>
          <p:cNvSpPr>
            <a:spLocks noGrp="1"/>
          </p:cNvSpPr>
          <p:nvPr>
            <p:ph idx="1"/>
          </p:nvPr>
        </p:nvSpPr>
        <p:spPr>
          <a:xfrm>
            <a:off x="1883570" y="1808561"/>
            <a:ext cx="1608379" cy="3788569"/>
          </a:xfrm>
        </p:spPr>
        <p:txBody>
          <a:bodyPr>
            <a:normAutofit/>
          </a:bodyPr>
          <a:lstStyle/>
          <a:p>
            <a:pPr eaLnBrk="1" hangingPunct="1">
              <a:lnSpc>
                <a:spcPct val="150000"/>
              </a:lnSpc>
            </a:pPr>
            <a:r>
              <a:rPr altLang="en-US" sz="2000" dirty="0"/>
              <a:t>几个分离超平面都是正确的，但是不是分类效果不同。</a:t>
            </a:r>
            <a:br>
              <a:rPr altLang="en-US" sz="2000" dirty="0"/>
            </a:br>
            <a:endParaRPr altLang="en-US" sz="2000" dirty="0"/>
          </a:p>
          <a:p>
            <a:pPr eaLnBrk="1" hangingPunct="1">
              <a:lnSpc>
                <a:spcPct val="150000"/>
              </a:lnSpc>
            </a:pPr>
            <a:endParaRPr altLang="en-US" sz="2000" dirty="0"/>
          </a:p>
        </p:txBody>
      </p:sp>
      <p:pic>
        <p:nvPicPr>
          <p:cNvPr id="2048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26672" y="1348462"/>
            <a:ext cx="7115849" cy="4601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91356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
          </p:nvPr>
        </p:nvSpPr>
        <p:spPr>
          <a:xfrm>
            <a:off x="1790234" y="1116393"/>
            <a:ext cx="1257767" cy="4104964"/>
          </a:xfrm>
        </p:spPr>
        <p:txBody>
          <a:bodyPr>
            <a:normAutofit/>
          </a:bodyPr>
          <a:lstStyle/>
          <a:p>
            <a:pPr eaLnBrk="1" hangingPunct="1">
              <a:lnSpc>
                <a:spcPct val="150000"/>
              </a:lnSpc>
              <a:defRPr/>
            </a:pPr>
            <a:r>
              <a:rPr lang="en-US" altLang="zh-CN" sz="1800" dirty="0">
                <a:solidFill>
                  <a:srgbClr val="FF0000"/>
                </a:solidFill>
                <a:latin typeface="+mn-ea"/>
                <a:ea typeface="+mn-ea"/>
              </a:rPr>
              <a:t>gamma</a:t>
            </a:r>
            <a:r>
              <a:rPr altLang="en-US" sz="1800" dirty="0">
                <a:latin typeface="+mn-ea"/>
                <a:ea typeface="+mn-ea"/>
              </a:rPr>
              <a:t>越大，分类器越灵活。太大会出现过拟合。</a:t>
            </a:r>
            <a:endParaRPr lang="en-US" altLang="zh-CN" sz="1800" dirty="0">
              <a:latin typeface="+mn-ea"/>
              <a:ea typeface="+mn-ea"/>
            </a:endParaRPr>
          </a:p>
          <a:p>
            <a:pPr marL="0" indent="0">
              <a:lnSpc>
                <a:spcPct val="150000"/>
              </a:lnSpc>
              <a:buNone/>
              <a:defRPr/>
            </a:pPr>
            <a:endParaRPr altLang="en-US" sz="1800" dirty="0">
              <a:latin typeface="+mn-ea"/>
              <a:ea typeface="+mn-ea"/>
            </a:endParaRPr>
          </a:p>
        </p:txBody>
      </p:sp>
      <p:pic>
        <p:nvPicPr>
          <p:cNvPr id="65540"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56863" y="844878"/>
            <a:ext cx="5971451" cy="564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p:cNvSpPr txBox="1">
            <a:spLocks/>
          </p:cNvSpPr>
          <p:nvPr/>
        </p:nvSpPr>
        <p:spPr>
          <a:xfrm>
            <a:off x="1693069" y="214727"/>
            <a:ext cx="7886700" cy="57031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en-US" altLang="zh-CN"/>
              <a:t>sklearn</a:t>
            </a:r>
            <a:r>
              <a:rPr lang="zh-CN" altLang="en-US"/>
              <a:t>中的</a:t>
            </a:r>
            <a:r>
              <a:rPr lang="en-US" altLang="zh-CN"/>
              <a:t>SVM</a:t>
            </a:r>
            <a:endParaRPr lang="en-US" altLang="zh-CN" dirty="0"/>
          </a:p>
        </p:txBody>
      </p:sp>
    </p:spTree>
    <p:extLst>
      <p:ext uri="{BB962C8B-B14F-4D97-AF65-F5344CB8AC3E}">
        <p14:creationId xmlns:p14="http://schemas.microsoft.com/office/powerpoint/2010/main" val="1797969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75611" y="561613"/>
            <a:ext cx="9091666" cy="516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3"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018" y="4124585"/>
            <a:ext cx="4533304" cy="28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56802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a:xfrm>
            <a:off x="1763782" y="1"/>
            <a:ext cx="7886700" cy="726281"/>
          </a:xfrm>
        </p:spPr>
        <p:txBody>
          <a:bodyPr vert="horz" lIns="91440" tIns="45720" rIns="91440" bIns="45720" rtlCol="0" anchor="ctr">
            <a:normAutofit fontScale="97500"/>
          </a:bodyPr>
          <a:lstStyle/>
          <a:p>
            <a:r>
              <a:rPr altLang="en-US" dirty="0" err="1"/>
              <a:t>核的选择</a:t>
            </a:r>
            <a:endParaRPr altLang="en-US" dirty="0"/>
          </a:p>
        </p:txBody>
      </p:sp>
      <p:pic>
        <p:nvPicPr>
          <p:cNvPr id="67587" name="图片 3"/>
          <p:cNvPicPr>
            <a:picLocks noChangeAspect="1"/>
          </p:cNvPicPr>
          <p:nvPr/>
        </p:nvPicPr>
        <p:blipFill>
          <a:blip r:embed="rId2">
            <a:extLst>
              <a:ext uri="{28A0092B-C50C-407E-A947-70E740481C1C}">
                <a14:useLocalDpi xmlns:a14="http://schemas.microsoft.com/office/drawing/2010/main" val="0"/>
              </a:ext>
            </a:extLst>
          </a:blip>
          <a:srcRect t="5714"/>
          <a:stretch>
            <a:fillRect/>
          </a:stretch>
        </p:blipFill>
        <p:spPr bwMode="auto">
          <a:xfrm>
            <a:off x="1763782" y="2162305"/>
            <a:ext cx="8768962" cy="205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内容占位符 2"/>
          <p:cNvSpPr>
            <a:spLocks noGrp="1"/>
          </p:cNvSpPr>
          <p:nvPr>
            <p:ph idx="1"/>
          </p:nvPr>
        </p:nvSpPr>
        <p:spPr>
          <a:xfrm>
            <a:off x="1829991" y="1089888"/>
            <a:ext cx="6534150" cy="4050506"/>
          </a:xfrm>
        </p:spPr>
        <p:txBody>
          <a:bodyPr>
            <a:normAutofit/>
          </a:bodyPr>
          <a:lstStyle/>
          <a:p>
            <a:pPr eaLnBrk="1" hangingPunct="1">
              <a:lnSpc>
                <a:spcPct val="150000"/>
              </a:lnSpc>
            </a:pPr>
            <a:r>
              <a:rPr altLang="en-US" sz="2000" dirty="0"/>
              <a:t>在不同数据集上，不同核的表现是差异较大的。</a:t>
            </a:r>
            <a:br>
              <a:rPr altLang="en-US" sz="2000" dirty="0"/>
            </a:br>
            <a:endParaRPr altLang="en-US" sz="2000" dirty="0"/>
          </a:p>
        </p:txBody>
      </p:sp>
    </p:spTree>
    <p:extLst>
      <p:ext uri="{BB962C8B-B14F-4D97-AF65-F5344CB8AC3E}">
        <p14:creationId xmlns:p14="http://schemas.microsoft.com/office/powerpoint/2010/main" val="38198700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1720" y="0"/>
            <a:ext cx="8637985" cy="6240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21831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75223" y="176574"/>
            <a:ext cx="7886700" cy="570310"/>
          </a:xfrm>
        </p:spPr>
        <p:txBody>
          <a:bodyPr vert="horz" lIns="91440" tIns="45720" rIns="91440" bIns="45720" rtlCol="0" anchor="ctr">
            <a:normAutofit fontScale="90000"/>
          </a:bodyPr>
          <a:lstStyle/>
          <a:p>
            <a:r>
              <a:rPr altLang="en-US" dirty="0"/>
              <a:t>比</a:t>
            </a:r>
            <a:r>
              <a:rPr lang="en-US" altLang="en-US" dirty="0"/>
              <a:t> </a:t>
            </a:r>
            <a:r>
              <a:rPr altLang="en-US" dirty="0"/>
              <a:t>较</a:t>
            </a:r>
            <a:endParaRPr altLang="zh-CN" dirty="0"/>
          </a:p>
        </p:txBody>
      </p:sp>
      <p:sp>
        <p:nvSpPr>
          <p:cNvPr id="58371" name="内容占位符 2"/>
          <p:cNvSpPr>
            <a:spLocks noGrp="1"/>
          </p:cNvSpPr>
          <p:nvPr>
            <p:ph idx="1"/>
          </p:nvPr>
        </p:nvSpPr>
        <p:spPr>
          <a:xfrm>
            <a:off x="1775224" y="1376363"/>
            <a:ext cx="1703473" cy="2970610"/>
          </a:xfrm>
        </p:spPr>
        <p:txBody>
          <a:bodyPr vert="horz" lIns="91440" tIns="46800" rIns="91440" bIns="45720" rtlCol="0">
            <a:normAutofit/>
          </a:bodyPr>
          <a:lstStyle/>
          <a:p>
            <a:pPr>
              <a:lnSpc>
                <a:spcPct val="150000"/>
              </a:lnSpc>
            </a:pPr>
            <a:r>
              <a:rPr altLang="en-US" sz="2000" dirty="0"/>
              <a:t>这个例子单说明了</a:t>
            </a:r>
            <a:r>
              <a:rPr lang="en-US" altLang="zh-CN" sz="2000" dirty="0"/>
              <a:t>SVM</a:t>
            </a:r>
            <a:r>
              <a:rPr altLang="en-US" sz="2000" dirty="0"/>
              <a:t>使用非线性分类器的优</a:t>
            </a:r>
            <a:r>
              <a:rPr lang="zh-CN" altLang="en-US" sz="2000" dirty="0"/>
              <a:t>点。</a:t>
            </a:r>
            <a:endParaRPr altLang="en-US" sz="2000" dirty="0"/>
          </a:p>
        </p:txBody>
      </p:sp>
      <p:pic>
        <p:nvPicPr>
          <p:cNvPr id="5837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65935" y="1431132"/>
            <a:ext cx="6686550" cy="4246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95696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821035" y="174971"/>
            <a:ext cx="7886700" cy="570310"/>
          </a:xfrm>
        </p:spPr>
        <p:txBody>
          <a:bodyPr vert="horz" lIns="91440" tIns="45720" rIns="91440" bIns="45720" rtlCol="0" anchor="ctr">
            <a:normAutofit fontScale="90000"/>
          </a:bodyPr>
          <a:lstStyle/>
          <a:p>
            <a:r>
              <a:rPr lang="en-US" altLang="zh-CN" dirty="0" err="1"/>
              <a:t>SVM</a:t>
            </a:r>
            <a:r>
              <a:rPr altLang="en-US" dirty="0" err="1"/>
              <a:t>特点</a:t>
            </a:r>
            <a:endParaRPr altLang="zh-CN" dirty="0"/>
          </a:p>
        </p:txBody>
      </p:sp>
      <p:sp>
        <p:nvSpPr>
          <p:cNvPr id="59395" name="内容占位符 2"/>
          <p:cNvSpPr>
            <a:spLocks noGrp="1"/>
          </p:cNvSpPr>
          <p:nvPr>
            <p:ph idx="1"/>
          </p:nvPr>
        </p:nvSpPr>
        <p:spPr>
          <a:xfrm>
            <a:off x="1509609" y="877804"/>
            <a:ext cx="9271034" cy="5066161"/>
          </a:xfrm>
        </p:spPr>
        <p:txBody>
          <a:bodyPr>
            <a:noAutofit/>
          </a:bodyPr>
          <a:lstStyle/>
          <a:p>
            <a:pPr marL="342900" indent="-342900">
              <a:lnSpc>
                <a:spcPct val="150000"/>
              </a:lnSpc>
            </a:pPr>
            <a:r>
              <a:rPr lang="en-US" altLang="zh-CN" sz="1800" dirty="0">
                <a:latin typeface="+mn-ea"/>
                <a:ea typeface="+mn-ea"/>
              </a:rPr>
              <a:t>(1)</a:t>
            </a:r>
            <a:r>
              <a:rPr altLang="en-US" sz="1800" dirty="0">
                <a:solidFill>
                  <a:srgbClr val="FF0000"/>
                </a:solidFill>
                <a:latin typeface="+mn-ea"/>
                <a:ea typeface="+mn-ea"/>
              </a:rPr>
              <a:t>优点</a:t>
            </a:r>
            <a:r>
              <a:rPr altLang="en-US" sz="1800" dirty="0">
                <a:latin typeface="+mn-ea"/>
                <a:ea typeface="+mn-ea"/>
              </a:rPr>
              <a:t>： </a:t>
            </a:r>
            <a:br>
              <a:rPr altLang="en-US" sz="1800" dirty="0">
                <a:latin typeface="+mn-ea"/>
                <a:ea typeface="+mn-ea"/>
              </a:rPr>
            </a:br>
            <a:r>
              <a:rPr altLang="en-US" sz="1800" dirty="0">
                <a:latin typeface="+mn-ea"/>
                <a:ea typeface="+mn-ea"/>
              </a:rPr>
              <a:t>在高维空间中有效。 </a:t>
            </a:r>
            <a:br>
              <a:rPr altLang="en-US" sz="1800" dirty="0">
                <a:latin typeface="+mn-ea"/>
                <a:ea typeface="+mn-ea"/>
              </a:rPr>
            </a:br>
            <a:r>
              <a:rPr altLang="en-US" sz="1800" dirty="0">
                <a:latin typeface="+mn-ea"/>
                <a:ea typeface="+mn-ea"/>
              </a:rPr>
              <a:t>在尺寸数量大于样本数量的情况下仍然有效。</a:t>
            </a:r>
            <a:r>
              <a:rPr lang="en-US" altLang="zh-CN" sz="1800" dirty="0"/>
              <a:t>SVM</a:t>
            </a:r>
            <a:r>
              <a:rPr lang="zh-CN" altLang="en-US" sz="1800" dirty="0"/>
              <a:t>解决问题的时候，和样本的维数是无关的（甚至样本是上万维的都可以，这使得</a:t>
            </a:r>
            <a:r>
              <a:rPr lang="en-US" altLang="zh-CN" sz="1800" dirty="0"/>
              <a:t>SVM</a:t>
            </a:r>
            <a:r>
              <a:rPr lang="zh-CN" altLang="en-US" sz="1800" dirty="0"/>
              <a:t>很适合用来解决文本分类的问题，当然，有这样的能力也因为引入了核函数）。</a:t>
            </a:r>
            <a:endParaRPr lang="en-US" altLang="zh-CN" sz="1800" dirty="0"/>
          </a:p>
          <a:p>
            <a:pPr marL="342900" indent="-342900">
              <a:lnSpc>
                <a:spcPct val="150000"/>
              </a:lnSpc>
            </a:pPr>
            <a:r>
              <a:rPr lang="en-US" altLang="zh-CN" sz="1800" dirty="0"/>
              <a:t>SVM</a:t>
            </a:r>
            <a:r>
              <a:rPr lang="zh-CN" altLang="en-US" sz="1800" dirty="0"/>
              <a:t>解决问题的时候，和样本的维数是无关的（甚至样本是上万维的都可以，这使得</a:t>
            </a:r>
            <a:r>
              <a:rPr lang="en-US" altLang="zh-CN" sz="1800" dirty="0"/>
              <a:t>SVM</a:t>
            </a:r>
            <a:r>
              <a:rPr lang="zh-CN" altLang="en-US" sz="1800" dirty="0"/>
              <a:t>很适合用来解决文本分类的问题，当然，有这样的能力也因为引入了核函数）。</a:t>
            </a:r>
            <a:br>
              <a:rPr altLang="en-US" sz="1800" dirty="0">
                <a:latin typeface="+mn-ea"/>
                <a:ea typeface="+mn-ea"/>
              </a:rPr>
            </a:br>
            <a:r>
              <a:rPr altLang="en-US" sz="1800" dirty="0">
                <a:latin typeface="+mn-ea"/>
                <a:ea typeface="+mn-ea"/>
              </a:rPr>
              <a:t>通用：可以为决策函数指定不同的内核函数。提供公共内核，但也可指定自定义内核。</a:t>
            </a:r>
            <a:endParaRPr lang="en-US" altLang="en-US" sz="1800" dirty="0">
              <a:latin typeface="+mn-ea"/>
              <a:ea typeface="+mn-ea"/>
            </a:endParaRPr>
          </a:p>
          <a:p>
            <a:pPr marL="342900" indent="-342900">
              <a:lnSpc>
                <a:spcPct val="150000"/>
              </a:lnSpc>
            </a:pPr>
            <a:r>
              <a:rPr lang="zh-CN" altLang="en-US" sz="1800" dirty="0"/>
              <a:t>与问题的复杂度比起来，</a:t>
            </a:r>
            <a:r>
              <a:rPr lang="en-US" altLang="zh-CN" sz="1800" dirty="0"/>
              <a:t>SVM</a:t>
            </a:r>
            <a:r>
              <a:rPr lang="zh-CN" altLang="en-US" sz="1800" dirty="0"/>
              <a:t>算法要求的样本数是相对比较少的。</a:t>
            </a:r>
            <a:r>
              <a:rPr altLang="en-US" sz="1800" dirty="0">
                <a:latin typeface="+mn-ea"/>
                <a:ea typeface="+mn-ea"/>
              </a:rPr>
              <a:t> </a:t>
            </a:r>
            <a:endParaRPr lang="en-US" altLang="en-US" sz="1800" dirty="0">
              <a:latin typeface="+mn-ea"/>
              <a:ea typeface="+mn-ea"/>
            </a:endParaRPr>
          </a:p>
          <a:p>
            <a:pPr marL="342900" indent="-342900">
              <a:lnSpc>
                <a:spcPct val="150000"/>
              </a:lnSpc>
            </a:pPr>
            <a:r>
              <a:rPr lang="en-US" altLang="zh-CN" sz="1800" dirty="0">
                <a:latin typeface="+mn-ea"/>
                <a:ea typeface="+mn-ea"/>
              </a:rPr>
              <a:t>(2)</a:t>
            </a:r>
            <a:r>
              <a:rPr altLang="en-US" sz="1800" dirty="0">
                <a:solidFill>
                  <a:srgbClr val="FF0000"/>
                </a:solidFill>
                <a:latin typeface="+mn-ea"/>
                <a:ea typeface="+mn-ea"/>
              </a:rPr>
              <a:t>缺点</a:t>
            </a:r>
            <a:r>
              <a:rPr altLang="en-US" sz="1800" dirty="0">
                <a:latin typeface="+mn-ea"/>
                <a:ea typeface="+mn-ea"/>
              </a:rPr>
              <a:t>： </a:t>
            </a:r>
            <a:br>
              <a:rPr altLang="en-US" sz="1800" dirty="0">
                <a:latin typeface="+mn-ea"/>
                <a:ea typeface="+mn-ea"/>
              </a:rPr>
            </a:br>
            <a:r>
              <a:rPr altLang="en-US" sz="1800" dirty="0">
                <a:latin typeface="+mn-ea"/>
                <a:ea typeface="+mn-ea"/>
              </a:rPr>
              <a:t>如果特征的数目远大于样品的数目，则该方法可能给出差的性能。 </a:t>
            </a:r>
            <a:r>
              <a:rPr lang="zh-CN" altLang="en-US" sz="1800" dirty="0"/>
              <a:t>不适合过大数据量，噪声很多的数据。计算复杂度比较高。</a:t>
            </a:r>
            <a:br>
              <a:rPr lang="zh-CN" altLang="en-US" sz="1800" dirty="0"/>
            </a:br>
            <a:br>
              <a:rPr altLang="en-US" sz="1800" dirty="0">
                <a:latin typeface="+mn-ea"/>
                <a:ea typeface="+mn-ea"/>
              </a:rPr>
            </a:br>
            <a:endParaRPr altLang="en-US" sz="1800" dirty="0">
              <a:latin typeface="+mn-ea"/>
              <a:ea typeface="+mn-ea"/>
            </a:endParaRPr>
          </a:p>
        </p:txBody>
      </p:sp>
    </p:spTree>
    <p:extLst>
      <p:ext uri="{BB962C8B-B14F-4D97-AF65-F5344CB8AC3E}">
        <p14:creationId xmlns:p14="http://schemas.microsoft.com/office/powerpoint/2010/main" val="22256855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81279" y="201475"/>
            <a:ext cx="7886700" cy="570310"/>
          </a:xfrm>
        </p:spPr>
        <p:txBody>
          <a:bodyPr vert="horz" lIns="91440" tIns="45720" rIns="91440" bIns="45720" rtlCol="0" anchor="ctr">
            <a:normAutofit fontScale="90000"/>
          </a:bodyPr>
          <a:lstStyle/>
          <a:p>
            <a:r>
              <a:rPr lang="en-US" altLang="zh-CN" dirty="0"/>
              <a:t>SMO</a:t>
            </a:r>
            <a:r>
              <a:rPr altLang="en-US" dirty="0"/>
              <a:t>算法</a:t>
            </a:r>
            <a:endParaRPr altLang="zh-CN" dirty="0"/>
          </a:p>
        </p:txBody>
      </p:sp>
      <p:sp>
        <p:nvSpPr>
          <p:cNvPr id="52227" name="内容占位符 2"/>
          <p:cNvSpPr>
            <a:spLocks noGrp="1"/>
          </p:cNvSpPr>
          <p:nvPr>
            <p:ph idx="1"/>
          </p:nvPr>
        </p:nvSpPr>
        <p:spPr>
          <a:xfrm>
            <a:off x="1693070" y="1593057"/>
            <a:ext cx="8615363" cy="4050506"/>
          </a:xfrm>
        </p:spPr>
        <p:txBody>
          <a:bodyPr>
            <a:normAutofit lnSpcReduction="10000"/>
          </a:bodyPr>
          <a:lstStyle/>
          <a:p>
            <a:pPr>
              <a:lnSpc>
                <a:spcPct val="150000"/>
              </a:lnSpc>
            </a:pPr>
            <a:r>
              <a:rPr lang="en-US" altLang="zh-CN" sz="2000" dirty="0">
                <a:latin typeface="+mn-ea"/>
                <a:ea typeface="+mn-ea"/>
              </a:rPr>
              <a:t>1996</a:t>
            </a:r>
            <a:r>
              <a:rPr lang="zh-CN" altLang="en-US" sz="2000" dirty="0">
                <a:latin typeface="+mn-ea"/>
                <a:ea typeface="+mn-ea"/>
              </a:rPr>
              <a:t>年，</a:t>
            </a:r>
            <a:r>
              <a:rPr lang="en-US" altLang="zh-CN" sz="2000" dirty="0">
                <a:latin typeface="+mn-ea"/>
                <a:ea typeface="+mn-ea"/>
              </a:rPr>
              <a:t>John Platt</a:t>
            </a:r>
            <a:r>
              <a:rPr lang="zh-CN" altLang="en-US" sz="2000" dirty="0">
                <a:latin typeface="+mn-ea"/>
                <a:ea typeface="+mn-ea"/>
              </a:rPr>
              <a:t>发布</a:t>
            </a:r>
            <a:r>
              <a:rPr lang="en-US" altLang="zh-CN" sz="2000" dirty="0">
                <a:latin typeface="+mn-ea"/>
                <a:ea typeface="+mn-ea"/>
              </a:rPr>
              <a:t>SMO</a:t>
            </a:r>
            <a:r>
              <a:rPr lang="zh-CN" altLang="en-US" sz="2000" dirty="0">
                <a:latin typeface="+mn-ea"/>
                <a:ea typeface="+mn-ea"/>
              </a:rPr>
              <a:t>算法，用于训练</a:t>
            </a:r>
            <a:r>
              <a:rPr lang="en-US" altLang="zh-CN" sz="2000" dirty="0">
                <a:latin typeface="+mn-ea"/>
                <a:ea typeface="+mn-ea"/>
              </a:rPr>
              <a:t>SVM</a:t>
            </a:r>
          </a:p>
          <a:p>
            <a:pPr eaLnBrk="1" hangingPunct="1">
              <a:lnSpc>
                <a:spcPct val="150000"/>
              </a:lnSpc>
            </a:pPr>
            <a:r>
              <a:rPr lang="en-US" altLang="zh-CN" sz="2000" dirty="0">
                <a:latin typeface="+mn-ea"/>
                <a:ea typeface="+mn-ea"/>
              </a:rPr>
              <a:t>SMO</a:t>
            </a:r>
            <a:r>
              <a:rPr altLang="en-US" sz="2000" dirty="0">
                <a:latin typeface="+mn-ea"/>
                <a:ea typeface="+mn-ea"/>
              </a:rPr>
              <a:t>表示序列最小化</a:t>
            </a:r>
            <a:r>
              <a:rPr lang="en-US" altLang="zh-CN" sz="2000" dirty="0">
                <a:latin typeface="+mn-ea"/>
                <a:ea typeface="+mn-ea"/>
              </a:rPr>
              <a:t>(Sequential Minimal </a:t>
            </a:r>
            <a:r>
              <a:rPr lang="en-US" altLang="zh-CN" sz="2000" dirty="0" err="1">
                <a:latin typeface="+mn-ea"/>
                <a:ea typeface="+mn-ea"/>
              </a:rPr>
              <a:t>Optimizaion</a:t>
            </a:r>
            <a:r>
              <a:rPr lang="en-US" altLang="zh-CN" sz="2000" dirty="0">
                <a:latin typeface="+mn-ea"/>
                <a:ea typeface="+mn-ea"/>
              </a:rPr>
              <a:t>)</a:t>
            </a:r>
            <a:r>
              <a:rPr altLang="en-US" sz="2000" dirty="0">
                <a:latin typeface="+mn-ea"/>
                <a:ea typeface="+mn-ea"/>
              </a:rPr>
              <a:t>。</a:t>
            </a:r>
            <a:r>
              <a:rPr lang="en-US" altLang="zh-CN" sz="2000" dirty="0">
                <a:latin typeface="+mn-ea"/>
                <a:ea typeface="+mn-ea"/>
              </a:rPr>
              <a:t>SMO</a:t>
            </a:r>
            <a:r>
              <a:rPr altLang="en-US" sz="2000" dirty="0">
                <a:latin typeface="+mn-ea"/>
                <a:ea typeface="+mn-ea"/>
              </a:rPr>
              <a:t>算法是将大优化问题分解为多个小优化问题来求解。这些小优化问题往往很容易求解，并且对它们进行顺序求解的结果与将它们作为整体来求解的结果完全一致的。在结果完全相同的同时，</a:t>
            </a:r>
            <a:r>
              <a:rPr lang="en-US" altLang="zh-CN" sz="2000" dirty="0">
                <a:latin typeface="+mn-ea"/>
                <a:ea typeface="+mn-ea"/>
              </a:rPr>
              <a:t>SMO</a:t>
            </a:r>
            <a:r>
              <a:rPr altLang="en-US" sz="2000" dirty="0">
                <a:latin typeface="+mn-ea"/>
                <a:ea typeface="+mn-ea"/>
              </a:rPr>
              <a:t>算法的求解时间短很多。</a:t>
            </a:r>
          </a:p>
          <a:p>
            <a:pPr eaLnBrk="1" hangingPunct="1">
              <a:lnSpc>
                <a:spcPct val="150000"/>
              </a:lnSpc>
            </a:pPr>
            <a:r>
              <a:rPr lang="en-US" altLang="zh-CN" sz="2000" dirty="0">
                <a:latin typeface="+mn-ea"/>
                <a:ea typeface="+mn-ea"/>
              </a:rPr>
              <a:t>SMO</a:t>
            </a:r>
            <a:r>
              <a:rPr altLang="en-US" sz="2000" dirty="0">
                <a:latin typeface="+mn-ea"/>
                <a:ea typeface="+mn-ea"/>
              </a:rPr>
              <a:t>算法的目标是求出一系列</a:t>
            </a:r>
            <a:r>
              <a:rPr lang="en-US" altLang="zh-CN" sz="2000" dirty="0">
                <a:latin typeface="+mn-ea"/>
                <a:ea typeface="+mn-ea"/>
              </a:rPr>
              <a:t>alpha</a:t>
            </a:r>
            <a:r>
              <a:rPr altLang="en-US" sz="2000" dirty="0">
                <a:latin typeface="+mn-ea"/>
                <a:ea typeface="+mn-ea"/>
              </a:rPr>
              <a:t>和</a:t>
            </a:r>
            <a:r>
              <a:rPr lang="en-US" altLang="zh-CN" sz="2000" dirty="0">
                <a:latin typeface="+mn-ea"/>
                <a:ea typeface="+mn-ea"/>
              </a:rPr>
              <a:t>b</a:t>
            </a:r>
            <a:r>
              <a:rPr altLang="en-US" sz="2000" dirty="0">
                <a:latin typeface="+mn-ea"/>
                <a:ea typeface="+mn-ea"/>
              </a:rPr>
              <a:t>，一旦求出了这些</a:t>
            </a:r>
            <a:r>
              <a:rPr lang="en-US" altLang="zh-CN" sz="2000" dirty="0">
                <a:latin typeface="+mn-ea"/>
                <a:ea typeface="+mn-ea"/>
              </a:rPr>
              <a:t>alpha</a:t>
            </a:r>
            <a:r>
              <a:rPr altLang="en-US" sz="2000" dirty="0">
                <a:latin typeface="+mn-ea"/>
                <a:ea typeface="+mn-ea"/>
              </a:rPr>
              <a:t>，就很容易计算出权重向量</a:t>
            </a:r>
            <a:r>
              <a:rPr lang="en-US" altLang="zh-CN" sz="2000" dirty="0">
                <a:latin typeface="+mn-ea"/>
                <a:ea typeface="+mn-ea"/>
              </a:rPr>
              <a:t>w</a:t>
            </a:r>
            <a:r>
              <a:rPr altLang="en-US" sz="2000" dirty="0">
                <a:latin typeface="+mn-ea"/>
                <a:ea typeface="+mn-ea"/>
              </a:rPr>
              <a:t>并得到分隔超平面。</a:t>
            </a:r>
            <a:endParaRPr lang="en-US" altLang="en-US" sz="2000" dirty="0">
              <a:latin typeface="+mn-ea"/>
              <a:ea typeface="+mn-ea"/>
            </a:endParaRPr>
          </a:p>
          <a:p>
            <a:pPr>
              <a:lnSpc>
                <a:spcPct val="150000"/>
              </a:lnSpc>
            </a:pPr>
            <a:r>
              <a:rPr lang="zh-CN" altLang="en-US" sz="2000" dirty="0">
                <a:latin typeface="+mn-ea"/>
                <a:ea typeface="+mn-ea"/>
              </a:rPr>
              <a:t>与</a:t>
            </a:r>
            <a:r>
              <a:rPr lang="zh-CN" altLang="en-US" sz="2000" b="1" dirty="0"/>
              <a:t>坐标上升算法</a:t>
            </a:r>
            <a:r>
              <a:rPr lang="en-US" altLang="zh-CN" sz="2000" b="1" dirty="0"/>
              <a:t>(Coordinate Ascent)</a:t>
            </a:r>
            <a:r>
              <a:rPr lang="zh-CN" altLang="en-US" sz="2000" dirty="0">
                <a:latin typeface="+mn-ea"/>
              </a:rPr>
              <a:t>思想类似。</a:t>
            </a:r>
            <a:endParaRPr lang="en-US" altLang="zh-CN" sz="2000" b="1" dirty="0"/>
          </a:p>
          <a:p>
            <a:pPr eaLnBrk="1" hangingPunct="1">
              <a:lnSpc>
                <a:spcPct val="150000"/>
              </a:lnSpc>
            </a:pPr>
            <a:endParaRPr altLang="en-US" sz="2000" dirty="0">
              <a:latin typeface="+mn-ea"/>
              <a:ea typeface="+mn-ea"/>
            </a:endParaRPr>
          </a:p>
        </p:txBody>
      </p:sp>
    </p:spTree>
    <p:extLst>
      <p:ext uri="{BB962C8B-B14F-4D97-AF65-F5344CB8AC3E}">
        <p14:creationId xmlns:p14="http://schemas.microsoft.com/office/powerpoint/2010/main" val="26603419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96977" y="1531578"/>
            <a:ext cx="7754912" cy="4349002"/>
          </a:xfrm>
          <a:prstGeom prst="rect">
            <a:avLst/>
          </a:prstGeom>
        </p:spPr>
      </p:pic>
      <p:pic>
        <p:nvPicPr>
          <p:cNvPr id="5" name="图片 4"/>
          <p:cNvPicPr>
            <a:picLocks noChangeAspect="1"/>
          </p:cNvPicPr>
          <p:nvPr/>
        </p:nvPicPr>
        <p:blipFill>
          <a:blip r:embed="rId3"/>
          <a:stretch>
            <a:fillRect/>
          </a:stretch>
        </p:blipFill>
        <p:spPr>
          <a:xfrm>
            <a:off x="378601" y="183660"/>
            <a:ext cx="3133725" cy="504825"/>
          </a:xfrm>
          <a:prstGeom prst="rect">
            <a:avLst/>
          </a:prstGeom>
        </p:spPr>
      </p:pic>
      <p:sp>
        <p:nvSpPr>
          <p:cNvPr id="3" name="文本框 2">
            <a:extLst>
              <a:ext uri="{FF2B5EF4-FFF2-40B4-BE49-F238E27FC236}">
                <a16:creationId xmlns:a16="http://schemas.microsoft.com/office/drawing/2014/main" id="{C4304F65-15A2-6468-0140-33B39B4990C0}"/>
              </a:ext>
            </a:extLst>
          </p:cNvPr>
          <p:cNvSpPr txBox="1"/>
          <p:nvPr/>
        </p:nvSpPr>
        <p:spPr>
          <a:xfrm>
            <a:off x="4510164" y="378532"/>
            <a:ext cx="5008589" cy="830997"/>
          </a:xfrm>
          <a:prstGeom prst="rect">
            <a:avLst/>
          </a:prstGeom>
          <a:solidFill>
            <a:schemeClr val="accent6">
              <a:lumMod val="75000"/>
              <a:lumOff val="25000"/>
            </a:schemeClr>
          </a:solidFill>
        </p:spPr>
        <p:txBody>
          <a:bodyPr wrap="square">
            <a:spAutoFit/>
          </a:bodyPr>
          <a:lstStyle/>
          <a:p>
            <a:r>
              <a:rPr lang="zh-CN" altLang="en-US" sz="2400" b="1" i="0" dirty="0">
                <a:solidFill>
                  <a:srgbClr val="FFFF00"/>
                </a:solidFill>
                <a:effectLst/>
                <a:latin typeface="仿宋" panose="02010609060101010101" pitchFamily="49" charset="-122"/>
                <a:ea typeface="仿宋" panose="02010609060101010101" pitchFamily="49" charset="-122"/>
              </a:rPr>
              <a:t>每次通过更新函数中的一维，通过多次的迭代以达到优化函数的目的</a:t>
            </a:r>
            <a:endParaRPr lang="zh-CN" altLang="en-US" sz="2400" b="1" dirty="0">
              <a:solidFill>
                <a:srgbClr val="FFFF00"/>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66556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77009" y="75298"/>
            <a:ext cx="9144000" cy="6336344"/>
          </a:xfrm>
          <a:prstGeom prst="rect">
            <a:avLst/>
          </a:prstGeom>
        </p:spPr>
      </p:pic>
      <p:pic>
        <p:nvPicPr>
          <p:cNvPr id="3" name="图片 2">
            <a:extLst>
              <a:ext uri="{FF2B5EF4-FFF2-40B4-BE49-F238E27FC236}">
                <a16:creationId xmlns:a16="http://schemas.microsoft.com/office/drawing/2014/main" id="{DC5E939A-B494-2C17-674C-40FFAB2C6374}"/>
              </a:ext>
            </a:extLst>
          </p:cNvPr>
          <p:cNvPicPr>
            <a:picLocks noChangeAspect="1"/>
          </p:cNvPicPr>
          <p:nvPr/>
        </p:nvPicPr>
        <p:blipFill>
          <a:blip r:embed="rId3">
            <a:duotone>
              <a:schemeClr val="accent2">
                <a:shade val="45000"/>
                <a:satMod val="135000"/>
              </a:schemeClr>
              <a:prstClr val="white"/>
            </a:duotone>
          </a:blip>
          <a:stretch>
            <a:fillRect/>
          </a:stretch>
        </p:blipFill>
        <p:spPr>
          <a:xfrm>
            <a:off x="6845145" y="3805410"/>
            <a:ext cx="5019675" cy="1009650"/>
          </a:xfrm>
          <a:prstGeom prst="rect">
            <a:avLst/>
          </a:prstGeom>
        </p:spPr>
      </p:pic>
    </p:spTree>
    <p:extLst>
      <p:ext uri="{BB962C8B-B14F-4D97-AF65-F5344CB8AC3E}">
        <p14:creationId xmlns:p14="http://schemas.microsoft.com/office/powerpoint/2010/main" val="316874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696819" y="1279924"/>
            <a:ext cx="6481951" cy="5425676"/>
          </a:xfrm>
          <a:prstGeom prst="rect">
            <a:avLst/>
          </a:prstGeom>
        </p:spPr>
      </p:pic>
      <p:pic>
        <p:nvPicPr>
          <p:cNvPr id="5" name="图片 4">
            <a:extLst>
              <a:ext uri="{FF2B5EF4-FFF2-40B4-BE49-F238E27FC236}">
                <a16:creationId xmlns:a16="http://schemas.microsoft.com/office/drawing/2014/main" id="{146379DD-B6F3-166D-137C-EF57CDFD7618}"/>
              </a:ext>
            </a:extLst>
          </p:cNvPr>
          <p:cNvPicPr>
            <a:picLocks noChangeAspect="1"/>
          </p:cNvPicPr>
          <p:nvPr/>
        </p:nvPicPr>
        <p:blipFill>
          <a:blip r:embed="rId3"/>
          <a:stretch>
            <a:fillRect/>
          </a:stretch>
        </p:blipFill>
        <p:spPr>
          <a:xfrm>
            <a:off x="1743016" y="707579"/>
            <a:ext cx="3504806" cy="463446"/>
          </a:xfrm>
          <a:prstGeom prst="rect">
            <a:avLst/>
          </a:prstGeom>
        </p:spPr>
      </p:pic>
    </p:spTree>
    <p:extLst>
      <p:ext uri="{BB962C8B-B14F-4D97-AF65-F5344CB8AC3E}">
        <p14:creationId xmlns:p14="http://schemas.microsoft.com/office/powerpoint/2010/main" val="1015268763"/>
      </p:ext>
    </p:extLst>
  </p:cSld>
  <p:clrMapOvr>
    <a:masterClrMapping/>
  </p:clrMapOvr>
</p:sld>
</file>

<file path=ppt/theme/theme1.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机器学习v2.1rgb</Template>
  <TotalTime>14708</TotalTime>
  <Words>3591</Words>
  <Application>Microsoft Office PowerPoint</Application>
  <PresentationFormat>宽屏</PresentationFormat>
  <Paragraphs>453</Paragraphs>
  <Slides>103</Slides>
  <Notes>3</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103</vt:i4>
      </vt:variant>
    </vt:vector>
  </HeadingPairs>
  <TitlesOfParts>
    <vt:vector size="121" baseType="lpstr">
      <vt:lpstr>-apple-system</vt:lpstr>
      <vt:lpstr>PingFang SC</vt:lpstr>
      <vt:lpstr>Times </vt:lpstr>
      <vt:lpstr>等线</vt:lpstr>
      <vt:lpstr>方正粗黑宋简体</vt:lpstr>
      <vt:lpstr>方正姚体</vt:lpstr>
      <vt:lpstr>仿宋</vt:lpstr>
      <vt:lpstr>华文仿宋</vt:lpstr>
      <vt:lpstr>楷体</vt:lpstr>
      <vt:lpstr>楷体_GB2312</vt:lpstr>
      <vt:lpstr>幼圆</vt:lpstr>
      <vt:lpstr>Arial</vt:lpstr>
      <vt:lpstr>Calibri</vt:lpstr>
      <vt:lpstr>Times New Roman</vt:lpstr>
      <vt:lpstr>Verdana</vt:lpstr>
      <vt:lpstr>Wingdings</vt:lpstr>
      <vt:lpstr>机器学习v2.1rgb</vt:lpstr>
      <vt:lpstr>Formula</vt:lpstr>
      <vt:lpstr>机器学习  Machine Learning</vt:lpstr>
      <vt:lpstr>大纲</vt:lpstr>
      <vt:lpstr>场 景</vt:lpstr>
      <vt:lpstr>引子</vt:lpstr>
      <vt:lpstr>引子</vt:lpstr>
      <vt:lpstr>引子</vt:lpstr>
      <vt:lpstr>基本原理</vt:lpstr>
      <vt:lpstr>分离超平面</vt:lpstr>
      <vt:lpstr>最优分离超平面</vt:lpstr>
      <vt:lpstr>最优分离超平面</vt:lpstr>
      <vt:lpstr>最优分离超平面</vt:lpstr>
      <vt:lpstr>最优分离超平面</vt:lpstr>
      <vt:lpstr>最优分离超平面的间隔</vt:lpstr>
      <vt:lpstr>最优分离超平面的间隔</vt:lpstr>
      <vt:lpstr>最优分离超平面的间隔</vt:lpstr>
      <vt:lpstr>最优分离超平面的间隔</vt:lpstr>
      <vt:lpstr>SVM的超平面</vt:lpstr>
      <vt:lpstr>计算点到超平面的距离</vt:lpstr>
      <vt:lpstr>计算点到超平面的距离</vt:lpstr>
      <vt:lpstr>计算点到超平面的距离</vt:lpstr>
      <vt:lpstr>计算点到超平面的距离</vt:lpstr>
      <vt:lpstr>计算点到超平面的距离</vt:lpstr>
      <vt:lpstr>如何找到最优超平面</vt:lpstr>
      <vt:lpstr>如何找到最优超平面</vt:lpstr>
      <vt:lpstr>如何找到最大间隔</vt:lpstr>
      <vt:lpstr>如何找到最大间隔</vt:lpstr>
      <vt:lpstr>如何找到最大间隔</vt:lpstr>
      <vt:lpstr>如何找到最大间隔</vt:lpstr>
      <vt:lpstr>间隔与支持向量</vt:lpstr>
      <vt:lpstr>PowerPoint 演示文稿</vt:lpstr>
      <vt:lpstr>最大化超平面之间距离</vt:lpstr>
      <vt:lpstr>PowerPoint 演示文稿</vt:lpstr>
      <vt:lpstr>不等式约束优化问题</vt:lpstr>
      <vt:lpstr>不等式约束优化问题</vt:lpstr>
      <vt:lpstr>PowerPoint 演示文稿</vt:lpstr>
      <vt:lpstr>PowerPoint 演示文稿</vt:lpstr>
      <vt:lpstr>优化问题</vt:lpstr>
      <vt:lpstr>PowerPoint 演示文稿</vt:lpstr>
      <vt:lpstr>PowerPoint 演示文稿</vt:lpstr>
      <vt:lpstr>支持向量机基本型</vt:lpstr>
      <vt:lpstr>大纲</vt:lpstr>
      <vt:lpstr>对 偶</vt:lpstr>
      <vt:lpstr>拉格朗日对偶问题 </vt:lpstr>
      <vt:lpstr>PowerPoint 演示文稿</vt:lpstr>
      <vt:lpstr>PowerPoint 演示文稿</vt:lpstr>
      <vt:lpstr>SVM</vt:lpstr>
      <vt:lpstr>PowerPoint 演示文稿</vt:lpstr>
      <vt:lpstr>对偶问题求解</vt:lpstr>
      <vt:lpstr>对偶问题求解（总结）</vt:lpstr>
      <vt:lpstr>PowerPoint 演示文稿</vt:lpstr>
      <vt:lpstr>PowerPoint 演示文稿</vt:lpstr>
      <vt:lpstr>解的稀疏性</vt:lpstr>
      <vt:lpstr>对偶问题求解</vt:lpstr>
      <vt:lpstr>大纲</vt:lpstr>
      <vt:lpstr>SVM类别</vt:lpstr>
      <vt:lpstr>线性不可分</vt:lpstr>
      <vt:lpstr>核函数</vt:lpstr>
      <vt:lpstr>PowerPoint 演示文稿</vt:lpstr>
      <vt:lpstr>PowerPoint 演示文稿</vt:lpstr>
      <vt:lpstr>核支持向量机</vt:lpstr>
      <vt:lpstr>核函数</vt:lpstr>
      <vt:lpstr>PowerPoint 演示文稿</vt:lpstr>
      <vt:lpstr>大纲</vt:lpstr>
      <vt:lpstr>软间隔</vt:lpstr>
      <vt:lpstr>0/1损失函数</vt:lpstr>
      <vt:lpstr>替代损失</vt:lpstr>
      <vt:lpstr>软间隔支持向量机</vt:lpstr>
      <vt:lpstr>软间隔支持向量机</vt:lpstr>
      <vt:lpstr>正则化</vt:lpstr>
      <vt:lpstr>关于正则化</vt:lpstr>
      <vt:lpstr>PowerPoint 演示文稿</vt:lpstr>
      <vt:lpstr>PowerPoint 演示文稿</vt:lpstr>
      <vt:lpstr>大纲</vt:lpstr>
      <vt:lpstr>支持向量回归</vt:lpstr>
      <vt:lpstr>损失函数</vt:lpstr>
      <vt:lpstr>形式化</vt:lpstr>
      <vt:lpstr>PowerPoint 演示文稿</vt:lpstr>
      <vt:lpstr>PowerPoint 演示文稿</vt:lpstr>
      <vt:lpstr>形式化</vt:lpstr>
      <vt:lpstr>形式化</vt:lpstr>
      <vt:lpstr>大纲</vt:lpstr>
      <vt:lpstr>表示定理</vt:lpstr>
      <vt:lpstr>核线性判别分析</vt:lpstr>
      <vt:lpstr>核线性判别分析</vt:lpstr>
      <vt:lpstr>Take Home Message</vt:lpstr>
      <vt:lpstr>PowerPoint 演示文稿</vt:lpstr>
      <vt:lpstr>sklearn中的SVM</vt:lpstr>
      <vt:lpstr>PowerPoint 演示文稿</vt:lpstr>
      <vt:lpstr>PowerPoint 演示文稿</vt:lpstr>
      <vt:lpstr>PowerPoint 演示文稿</vt:lpstr>
      <vt:lpstr>PowerPoint 演示文稿</vt:lpstr>
      <vt:lpstr>核的选择</vt:lpstr>
      <vt:lpstr>PowerPoint 演示文稿</vt:lpstr>
      <vt:lpstr>比 较</vt:lpstr>
      <vt:lpstr>SVM特点</vt:lpstr>
      <vt:lpstr>SMO算法</vt:lpstr>
      <vt:lpstr>PowerPoint 演示文稿</vt:lpstr>
      <vt:lpstr>PowerPoint 演示文稿</vt:lpstr>
      <vt:lpstr>PowerPoint 演示文稿</vt:lpstr>
      <vt:lpstr>求解方法 - SMO</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机器学习-第六章</dc:title>
  <dc:creator>Administrator</dc:creator>
  <cp:lastModifiedBy>2012dnd.com</cp:lastModifiedBy>
  <cp:revision>370</cp:revision>
  <dcterms:created xsi:type="dcterms:W3CDTF">2016-01-04T02:51:39Z</dcterms:created>
  <dcterms:modified xsi:type="dcterms:W3CDTF">2023-03-08T09:51:09Z</dcterms:modified>
</cp:coreProperties>
</file>